
<file path=[Content_Types].xml><?xml version="1.0" encoding="utf-8"?>
<Types xmlns="http://schemas.openxmlformats.org/package/2006/content-types">
  <Default Extension="jpeg" ContentType="image/jpe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3"/>
    <p:sldId id="257" r:id="rId4"/>
    <p:sldId id="270" r:id="rId6"/>
    <p:sldId id="258" r:id="rId7"/>
    <p:sldId id="261" r:id="rId8"/>
    <p:sldId id="264" r:id="rId9"/>
    <p:sldId id="265" r:id="rId10"/>
    <p:sldId id="260" r:id="rId11"/>
    <p:sldId id="263" r:id="rId12"/>
    <p:sldId id="259" r:id="rId13"/>
    <p:sldId id="266" r:id="rId14"/>
    <p:sldId id="267" r:id="rId15"/>
    <p:sldId id="262" r:id="rId16"/>
    <p:sldId id="268" r:id="rId17"/>
    <p:sldId id="271" r:id="rId18"/>
    <p:sldId id="272" r:id="rId19"/>
    <p:sldId id="274" r:id="rId20"/>
    <p:sldId id="275" r:id="rId21"/>
    <p:sldId id="273" r:id="rId22"/>
    <p:sldId id="276" r:id="rId23"/>
    <p:sldId id="277" r:id="rId24"/>
    <p:sldId id="269" r:id="rId25"/>
    <p:sldId id="278" r:id="rId26"/>
    <p:sldId id="279" r:id="rId27"/>
    <p:sldId id="280" r:id="rId28"/>
    <p:sldId id="281" r:id="rId29"/>
    <p:sldId id="282" r:id="rId30"/>
    <p:sldId id="284" r:id="rId31"/>
    <p:sldId id="285" r:id="rId32"/>
    <p:sldId id="287" r:id="rId33"/>
    <p:sldId id="294" r:id="rId34"/>
    <p:sldId id="288" r:id="rId35"/>
    <p:sldId id="283" r:id="rId36"/>
    <p:sldId id="286" r:id="rId37"/>
    <p:sldId id="295" r:id="rId38"/>
    <p:sldId id="289" r:id="rId39"/>
    <p:sldId id="290" r:id="rId40"/>
    <p:sldId id="291" r:id="rId41"/>
    <p:sldId id="292" r:id="rId42"/>
    <p:sldId id="296" r:id="rId43"/>
    <p:sldId id="297" r:id="rId44"/>
    <p:sldId id="298" r:id="rId45"/>
    <p:sldId id="299" r:id="rId46"/>
    <p:sldId id="300" r:id="rId47"/>
    <p:sldId id="301" r:id="rId48"/>
    <p:sldId id="293"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69ED"/>
    <a:srgbClr val="6C9D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31"/>
    <p:restoredTop sz="70839"/>
  </p:normalViewPr>
  <p:slideViewPr>
    <p:cSldViewPr snapToGrid="0" snapToObjects="1">
      <p:cViewPr varScale="1">
        <p:scale>
          <a:sx n="91" d="100"/>
          <a:sy n="91" d="100"/>
        </p:scale>
        <p:origin x="12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9637A-2D16-2F40-96DC-130C7B337AD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6E237-5E64-4B4C-9565-024DF614D77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EA6E237-5E64-4B4C-9565-024DF614D77A}"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hasCustomPrompt="1"/>
          </p:nvPr>
        </p:nvSpPr>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hasCustomPrompt="1"/>
          </p:nvPr>
        </p:nvSpPr>
        <p:spPr>
          <a:xfrm>
            <a:off x="838200" y="365125"/>
            <a:ext cx="7734300" cy="5811838"/>
          </a:xfr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hasCustomPrompt="1"/>
          </p:nvPr>
        </p:nvSpPr>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4D58DF0-46CF-8348-863D-9D73B6D5F07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73A5BB1-43A5-374F-89BF-0B0D8242D99E}"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58DF0-46CF-8348-863D-9D73B6D5F07F}"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3A5BB1-43A5-374F-89BF-0B0D8242D99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1.tiff"/><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9" Type="http://schemas.openxmlformats.org/officeDocument/2006/relationships/image" Target="../media/image10.tiff"/><Relationship Id="rId8" Type="http://schemas.openxmlformats.org/officeDocument/2006/relationships/image" Target="../media/image9.tiff"/><Relationship Id="rId7" Type="http://schemas.openxmlformats.org/officeDocument/2006/relationships/image" Target="../media/image8.tiff"/><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 Id="rId3" Type="http://schemas.openxmlformats.org/officeDocument/2006/relationships/image" Target="../media/image4.tiff"/><Relationship Id="rId2" Type="http://schemas.openxmlformats.org/officeDocument/2006/relationships/image" Target="../media/image3.tiff"/><Relationship Id="rId15" Type="http://schemas.openxmlformats.org/officeDocument/2006/relationships/slideLayout" Target="../slideLayouts/slideLayout7.xml"/><Relationship Id="rId14" Type="http://schemas.openxmlformats.org/officeDocument/2006/relationships/image" Target="../media/image15.tiff"/><Relationship Id="rId13" Type="http://schemas.openxmlformats.org/officeDocument/2006/relationships/image" Target="../media/image14.tiff"/><Relationship Id="rId12" Type="http://schemas.openxmlformats.org/officeDocument/2006/relationships/image" Target="../media/image13.tiff"/><Relationship Id="rId11" Type="http://schemas.openxmlformats.org/officeDocument/2006/relationships/image" Target="../media/image12.tiff"/><Relationship Id="rId10" Type="http://schemas.openxmlformats.org/officeDocument/2006/relationships/image" Target="../media/image11.tiff"/><Relationship Id="rId1" Type="http://schemas.openxmlformats.org/officeDocument/2006/relationships/image" Target="../media/image2.tiff"/></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tiff"/><Relationship Id="rId4" Type="http://schemas.openxmlformats.org/officeDocument/2006/relationships/image" Target="../media/image19.tiff"/><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image" Target="../media/image16.tif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image" Target="../media/image21.tif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5.tiff"/><Relationship Id="rId2" Type="http://schemas.openxmlformats.org/officeDocument/2006/relationships/image" Target="../media/image22.jpeg"/><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image" Target="../media/image26.tiff"/><Relationship Id="rId1" Type="http://schemas.openxmlformats.org/officeDocument/2006/relationships/image" Target="../media/image3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tiff"/><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tif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tif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image" Target="../media/image30.tif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tif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tiff"/><Relationship Id="rId1" Type="http://schemas.openxmlformats.org/officeDocument/2006/relationships/image" Target="../media/image34.tiff"/></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image" Target="../media/image36.tiff"/></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40.tiff"/><Relationship Id="rId1" Type="http://schemas.openxmlformats.org/officeDocument/2006/relationships/image" Target="../media/image3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7" Type="http://schemas.openxmlformats.org/officeDocument/2006/relationships/slideLayout" Target="../slideLayouts/slideLayout7.xml"/><Relationship Id="rId16" Type="http://schemas.openxmlformats.org/officeDocument/2006/relationships/image" Target="../media/image62.jpeg"/><Relationship Id="rId15" Type="http://schemas.openxmlformats.org/officeDocument/2006/relationships/image" Target="../media/image61.jpeg"/><Relationship Id="rId14" Type="http://schemas.openxmlformats.org/officeDocument/2006/relationships/image" Target="../media/image60.jpeg"/><Relationship Id="rId13" Type="http://schemas.openxmlformats.org/officeDocument/2006/relationships/image" Target="../media/image59.png"/><Relationship Id="rId12" Type="http://schemas.openxmlformats.org/officeDocument/2006/relationships/image" Target="../media/image58.png"/><Relationship Id="rId11" Type="http://schemas.openxmlformats.org/officeDocument/2006/relationships/image" Target="../media/image57.png"/><Relationship Id="rId10" Type="http://schemas.openxmlformats.org/officeDocument/2006/relationships/image" Target="../media/image56.pn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tiff"/><Relationship Id="rId1" Type="http://schemas.openxmlformats.org/officeDocument/2006/relationships/image" Target="../media/image63.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tiff"/><Relationship Id="rId1" Type="http://schemas.openxmlformats.org/officeDocument/2006/relationships/image" Target="../media/image42.tif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255283" y="1176141"/>
            <a:ext cx="7073900" cy="1531423"/>
          </a:xfrm>
        </p:spPr>
        <p:txBody>
          <a:bodyPr/>
          <a:lstStyle/>
          <a:p>
            <a:r>
              <a:rPr kumimoji="1" lang="zh-CN" altLang="en-US" dirty="0" smtClean="0"/>
              <a:t>程序化广告购买综述</a:t>
            </a:r>
            <a:endParaRPr kumimoji="1" lang="zh-CN" altLang="en-US" dirty="0"/>
          </a:p>
        </p:txBody>
      </p:sp>
      <p:sp>
        <p:nvSpPr>
          <p:cNvPr id="3" name="副标题 2"/>
          <p:cNvSpPr>
            <a:spLocks noGrp="1"/>
          </p:cNvSpPr>
          <p:nvPr>
            <p:ph type="subTitle" idx="1"/>
          </p:nvPr>
        </p:nvSpPr>
        <p:spPr>
          <a:xfrm>
            <a:off x="7301329" y="3243075"/>
            <a:ext cx="3915508" cy="576067"/>
          </a:xfrm>
        </p:spPr>
        <p:txBody>
          <a:bodyPr/>
          <a:lstStyle/>
          <a:p>
            <a:r>
              <a:rPr kumimoji="1" lang="zh-CN" altLang="en-US" dirty="0" smtClean="0"/>
              <a:t>－－简史、概念及术语定义</a:t>
            </a:r>
            <a:endParaRPr kumimoji="1" lang="zh-CN" altLang="en-US" dirty="0"/>
          </a:p>
        </p:txBody>
      </p:sp>
      <p:pic>
        <p:nvPicPr>
          <p:cNvPr id="4" name="图片 3"/>
          <p:cNvPicPr>
            <a:picLocks noChangeAspect="1"/>
          </p:cNvPicPr>
          <p:nvPr/>
        </p:nvPicPr>
        <p:blipFill>
          <a:blip r:embed="rId1"/>
          <a:stretch>
            <a:fillRect/>
          </a:stretch>
        </p:blipFill>
        <p:spPr>
          <a:xfrm>
            <a:off x="9259083" y="388741"/>
            <a:ext cx="2070100" cy="787400"/>
          </a:xfrm>
          <a:prstGeom prst="rect">
            <a:avLst/>
          </a:prstGeom>
        </p:spPr>
      </p:pic>
      <p:sp>
        <p:nvSpPr>
          <p:cNvPr id="5" name="文本框 4"/>
          <p:cNvSpPr txBox="1"/>
          <p:nvPr/>
        </p:nvSpPr>
        <p:spPr>
          <a:xfrm>
            <a:off x="9126514" y="4354653"/>
            <a:ext cx="2090323" cy="369332"/>
          </a:xfrm>
          <a:prstGeom prst="rect">
            <a:avLst/>
          </a:prstGeom>
          <a:noFill/>
        </p:spPr>
        <p:txBody>
          <a:bodyPr wrap="square" rtlCol="0">
            <a:spAutoFit/>
          </a:bodyPr>
          <a:lstStyle/>
          <a:p>
            <a:r>
              <a:rPr kumimoji="1" lang="en-US" altLang="zh-CN" dirty="0" smtClean="0"/>
              <a:t>Written</a:t>
            </a:r>
            <a:r>
              <a:rPr kumimoji="1" lang="zh-CN" altLang="en-US" dirty="0" smtClean="0"/>
              <a:t> </a:t>
            </a:r>
            <a:r>
              <a:rPr kumimoji="1" lang="en-US" altLang="zh-CN" dirty="0" smtClean="0"/>
              <a:t>by</a:t>
            </a:r>
            <a:r>
              <a:rPr kumimoji="1" lang="zh-CN" altLang="en-US" dirty="0" smtClean="0"/>
              <a:t> </a:t>
            </a:r>
            <a:r>
              <a:rPr kumimoji="1" lang="en-US" altLang="zh-CN" dirty="0" err="1" smtClean="0"/>
              <a:t>zhaosy</a:t>
            </a:r>
            <a:endParaRPr kumimoji="1" lang="zh-CN" altLang="en-US" dirty="0"/>
          </a:p>
        </p:txBody>
      </p:sp>
      <p:pic>
        <p:nvPicPr>
          <p:cNvPr id="9" name="图片 8"/>
          <p:cNvPicPr>
            <a:picLocks noChangeAspect="1"/>
          </p:cNvPicPr>
          <p:nvPr/>
        </p:nvPicPr>
        <p:blipFill>
          <a:blip r:embed="rId2" cstate="email"/>
          <a:stretch>
            <a:fillRect/>
          </a:stretch>
        </p:blipFill>
        <p:spPr>
          <a:xfrm>
            <a:off x="298405" y="388741"/>
            <a:ext cx="3956878" cy="606583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alphaModFix amt="20000"/>
            <a:lum/>
          </a:blip>
          <a:srcRect/>
          <a:stretch>
            <a:fillRect/>
          </a:stretch>
        </a:blipFill>
        <a:effectLst/>
      </p:bgPr>
    </p:bg>
    <p:spTree>
      <p:nvGrpSpPr>
        <p:cNvPr id="1" name=""/>
        <p:cNvGrpSpPr/>
        <p:nvPr/>
      </p:nvGrpSpPr>
      <p:grpSpPr>
        <a:xfrm>
          <a:off x="0" y="0"/>
          <a:ext cx="0" cy="0"/>
          <a:chOff x="0" y="0"/>
          <a:chExt cx="0" cy="0"/>
        </a:xfrm>
      </p:grpSpPr>
      <p:sp>
        <p:nvSpPr>
          <p:cNvPr id="8" name="椭圆 7"/>
          <p:cNvSpPr/>
          <p:nvPr/>
        </p:nvSpPr>
        <p:spPr>
          <a:xfrm>
            <a:off x="4502725" y="1555532"/>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t>1</a:t>
            </a:r>
            <a:endParaRPr kumimoji="1" lang="zh-CN" altLang="en-US" sz="2000" dirty="0"/>
          </a:p>
        </p:txBody>
      </p:sp>
      <p:sp>
        <p:nvSpPr>
          <p:cNvPr id="9" name="可选流程 8"/>
          <p:cNvSpPr/>
          <p:nvPr/>
        </p:nvSpPr>
        <p:spPr>
          <a:xfrm>
            <a:off x="5320143" y="1507041"/>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STSong" charset="-122"/>
                <a:ea typeface="STSong" charset="-122"/>
                <a:cs typeface="STSong" charset="-122"/>
              </a:rPr>
              <a:t>程序化广告简史</a:t>
            </a:r>
          </a:p>
        </p:txBody>
      </p:sp>
      <p:sp>
        <p:nvSpPr>
          <p:cNvPr id="10" name="椭圆 9"/>
          <p:cNvSpPr/>
          <p:nvPr/>
        </p:nvSpPr>
        <p:spPr>
          <a:xfrm>
            <a:off x="4502725" y="2691604"/>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t>2</a:t>
            </a:r>
            <a:endParaRPr kumimoji="1" lang="zh-CN" altLang="en-US" sz="2000" dirty="0"/>
          </a:p>
        </p:txBody>
      </p:sp>
      <p:sp>
        <p:nvSpPr>
          <p:cNvPr id="15" name="可选流程 14"/>
          <p:cNvSpPr/>
          <p:nvPr/>
        </p:nvSpPr>
        <p:spPr>
          <a:xfrm>
            <a:off x="5320143" y="2643113"/>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程序化广告概念</a:t>
            </a:r>
            <a:endParaRPr kumimoji="1" lang="zh-CN" altLang="en-US" sz="2400" b="1" dirty="0">
              <a:solidFill>
                <a:schemeClr val="tx1"/>
              </a:solidFill>
              <a:latin typeface="STSong" charset="-122"/>
              <a:ea typeface="STSong" charset="-122"/>
              <a:cs typeface="STSong" charset="-122"/>
            </a:endParaRPr>
          </a:p>
        </p:txBody>
      </p:sp>
      <p:sp>
        <p:nvSpPr>
          <p:cNvPr id="16" name="椭圆 15"/>
          <p:cNvSpPr/>
          <p:nvPr/>
        </p:nvSpPr>
        <p:spPr>
          <a:xfrm>
            <a:off x="4502725" y="3827676"/>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3</a:t>
            </a:r>
            <a:endParaRPr kumimoji="1" lang="zh-CN" altLang="en-US" sz="2000" dirty="0"/>
          </a:p>
        </p:txBody>
      </p:sp>
      <p:sp>
        <p:nvSpPr>
          <p:cNvPr id="17" name="可选流程 16"/>
          <p:cNvSpPr/>
          <p:nvPr/>
        </p:nvSpPr>
        <p:spPr>
          <a:xfrm>
            <a:off x="5320143" y="3779185"/>
            <a:ext cx="2521528"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latin typeface="STSong" charset="-122"/>
                <a:ea typeface="STSong" charset="-122"/>
                <a:cs typeface="STSong" charset="-122"/>
              </a:rPr>
              <a:t>术语定义</a:t>
            </a:r>
          </a:p>
        </p:txBody>
      </p:sp>
      <p:sp>
        <p:nvSpPr>
          <p:cNvPr id="18" name="椭圆 17"/>
          <p:cNvSpPr/>
          <p:nvPr/>
        </p:nvSpPr>
        <p:spPr>
          <a:xfrm>
            <a:off x="4502725" y="4963748"/>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4</a:t>
            </a:r>
            <a:endParaRPr kumimoji="1" lang="zh-CN" altLang="en-US" sz="2000" dirty="0"/>
          </a:p>
        </p:txBody>
      </p:sp>
      <p:sp>
        <p:nvSpPr>
          <p:cNvPr id="19" name="可选流程 18"/>
          <p:cNvSpPr/>
          <p:nvPr/>
        </p:nvSpPr>
        <p:spPr>
          <a:xfrm>
            <a:off x="5320143" y="4915257"/>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移动广告形式</a:t>
            </a:r>
            <a:endParaRPr kumimoji="1" lang="zh-CN" altLang="en-US" sz="2400" b="1" dirty="0">
              <a:solidFill>
                <a:schemeClr val="tx1"/>
              </a:solidFill>
              <a:latin typeface="STSong" charset="-122"/>
              <a:ea typeface="STSong" charset="-122"/>
              <a:cs typeface="STSong"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程序化广告参与人群定义</a:t>
            </a:r>
            <a:endParaRPr kumimoji="1" lang="zh-CN" altLang="en-US" sz="2400" b="1" dirty="0">
              <a:solidFill>
                <a:srgbClr val="0269ED"/>
              </a:solidFill>
            </a:endParaRPr>
          </a:p>
        </p:txBody>
      </p:sp>
      <p:sp>
        <p:nvSpPr>
          <p:cNvPr id="3" name="文本框 2"/>
          <p:cNvSpPr txBox="1"/>
          <p:nvPr/>
        </p:nvSpPr>
        <p:spPr>
          <a:xfrm>
            <a:off x="900545" y="1080655"/>
            <a:ext cx="9130146" cy="646331"/>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媒体方提供广告位，通常将媒体和媒体代理又被称作供给方。供给方使用的广告投放优化系统称作供给方平台</a:t>
            </a:r>
            <a:r>
              <a:rPr kumimoji="1" lang="en-US" altLang="zh-CN" dirty="0" smtClean="0"/>
              <a:t>SSP</a:t>
            </a:r>
            <a:r>
              <a:rPr kumimoji="1" lang="zh-CN" altLang="en-US" dirty="0" smtClean="0"/>
              <a:t>（</a:t>
            </a:r>
            <a:r>
              <a:rPr kumimoji="1" lang="en-US" altLang="zh-CN" dirty="0" smtClean="0"/>
              <a:t>Supply</a:t>
            </a:r>
            <a:r>
              <a:rPr kumimoji="1" lang="zh-CN" altLang="en-US" dirty="0" smtClean="0"/>
              <a:t> </a:t>
            </a:r>
            <a:r>
              <a:rPr kumimoji="1" lang="en-US" altLang="zh-CN" dirty="0" smtClean="0"/>
              <a:t>Side</a:t>
            </a:r>
            <a:r>
              <a:rPr kumimoji="1" lang="zh-CN" altLang="en-US" dirty="0" smtClean="0"/>
              <a:t> </a:t>
            </a:r>
            <a:r>
              <a:rPr kumimoji="1" lang="en-US" altLang="zh-CN" dirty="0" smtClean="0"/>
              <a:t>Platform</a:t>
            </a:r>
            <a:r>
              <a:rPr kumimoji="1" lang="zh-CN" altLang="en-US" dirty="0" smtClean="0"/>
              <a:t>）。</a:t>
            </a:r>
            <a:endParaRPr kumimoji="1" lang="zh-CN" altLang="en-US" dirty="0"/>
          </a:p>
        </p:txBody>
      </p:sp>
      <p:pic>
        <p:nvPicPr>
          <p:cNvPr id="4" name="图片 3"/>
          <p:cNvPicPr>
            <a:picLocks noChangeAspect="1"/>
          </p:cNvPicPr>
          <p:nvPr/>
        </p:nvPicPr>
        <p:blipFill>
          <a:blip r:embed="rId1"/>
          <a:stretch>
            <a:fillRect/>
          </a:stretch>
        </p:blipFill>
        <p:spPr>
          <a:xfrm>
            <a:off x="1102013" y="1902631"/>
            <a:ext cx="3060700" cy="723900"/>
          </a:xfrm>
          <a:prstGeom prst="rect">
            <a:avLst/>
          </a:prstGeom>
        </p:spPr>
      </p:pic>
      <p:pic>
        <p:nvPicPr>
          <p:cNvPr id="6" name="图片 5"/>
          <p:cNvPicPr>
            <a:picLocks noChangeAspect="1"/>
          </p:cNvPicPr>
          <p:nvPr/>
        </p:nvPicPr>
        <p:blipFill>
          <a:blip r:embed="rId2"/>
          <a:stretch>
            <a:fillRect/>
          </a:stretch>
        </p:blipFill>
        <p:spPr>
          <a:xfrm>
            <a:off x="8331778" y="1839131"/>
            <a:ext cx="2425700" cy="787400"/>
          </a:xfrm>
          <a:prstGeom prst="rect">
            <a:avLst/>
          </a:prstGeom>
        </p:spPr>
      </p:pic>
      <p:sp>
        <p:nvSpPr>
          <p:cNvPr id="7" name="文本框 6"/>
          <p:cNvSpPr txBox="1"/>
          <p:nvPr/>
        </p:nvSpPr>
        <p:spPr>
          <a:xfrm>
            <a:off x="900545" y="2815319"/>
            <a:ext cx="9130146" cy="646331"/>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广告主有广告投放需求，通常讲广告主和广告代理称作需求方。需求方使用的用于广告投放的系统称作需求方品台</a:t>
            </a:r>
            <a:r>
              <a:rPr kumimoji="1" lang="en-US" altLang="zh-CN" dirty="0" smtClean="0"/>
              <a:t>DSP</a:t>
            </a:r>
            <a:r>
              <a:rPr kumimoji="1" lang="zh-CN" altLang="en-US" dirty="0" smtClean="0"/>
              <a:t>（</a:t>
            </a:r>
            <a:r>
              <a:rPr kumimoji="1" lang="en-US" altLang="zh-CN" dirty="0" smtClean="0"/>
              <a:t>Demand</a:t>
            </a:r>
            <a:r>
              <a:rPr kumimoji="1" lang="zh-CN" altLang="en-US" dirty="0" smtClean="0"/>
              <a:t> </a:t>
            </a:r>
            <a:r>
              <a:rPr kumimoji="1" lang="en-US" altLang="zh-CN" dirty="0" smtClean="0"/>
              <a:t>Side</a:t>
            </a:r>
            <a:r>
              <a:rPr kumimoji="1" lang="zh-CN" altLang="en-US" dirty="0" smtClean="0"/>
              <a:t> </a:t>
            </a:r>
            <a:r>
              <a:rPr kumimoji="1" lang="en-US" altLang="zh-CN" dirty="0" smtClean="0"/>
              <a:t>Platform</a:t>
            </a:r>
            <a:r>
              <a:rPr kumimoji="1" lang="zh-CN" altLang="en-US" dirty="0" smtClean="0"/>
              <a:t>）。</a:t>
            </a:r>
            <a:endParaRPr kumimoji="1" lang="zh-CN" altLang="en-US" dirty="0"/>
          </a:p>
        </p:txBody>
      </p:sp>
      <p:pic>
        <p:nvPicPr>
          <p:cNvPr id="8" name="图片 7"/>
          <p:cNvPicPr>
            <a:picLocks noChangeAspect="1"/>
          </p:cNvPicPr>
          <p:nvPr/>
        </p:nvPicPr>
        <p:blipFill>
          <a:blip r:embed="rId3"/>
          <a:stretch>
            <a:fillRect/>
          </a:stretch>
        </p:blipFill>
        <p:spPr>
          <a:xfrm>
            <a:off x="1178213" y="3855027"/>
            <a:ext cx="2908300" cy="533400"/>
          </a:xfrm>
          <a:prstGeom prst="rect">
            <a:avLst/>
          </a:prstGeom>
        </p:spPr>
      </p:pic>
      <p:pic>
        <p:nvPicPr>
          <p:cNvPr id="9" name="图片 8"/>
          <p:cNvPicPr>
            <a:picLocks noChangeAspect="1"/>
          </p:cNvPicPr>
          <p:nvPr/>
        </p:nvPicPr>
        <p:blipFill>
          <a:blip r:embed="rId4"/>
          <a:stretch>
            <a:fillRect/>
          </a:stretch>
        </p:blipFill>
        <p:spPr>
          <a:xfrm>
            <a:off x="4544464" y="3788352"/>
            <a:ext cx="2590800" cy="635000"/>
          </a:xfrm>
          <a:prstGeom prst="rect">
            <a:avLst/>
          </a:prstGeom>
        </p:spPr>
      </p:pic>
      <p:pic>
        <p:nvPicPr>
          <p:cNvPr id="10" name="图片 9"/>
          <p:cNvPicPr>
            <a:picLocks noChangeAspect="1"/>
          </p:cNvPicPr>
          <p:nvPr/>
        </p:nvPicPr>
        <p:blipFill>
          <a:blip r:embed="rId5"/>
          <a:stretch>
            <a:fillRect/>
          </a:stretch>
        </p:blipFill>
        <p:spPr>
          <a:xfrm>
            <a:off x="7467023" y="3788386"/>
            <a:ext cx="3187700" cy="711200"/>
          </a:xfrm>
          <a:prstGeom prst="rect">
            <a:avLst/>
          </a:prstGeom>
        </p:spPr>
      </p:pic>
      <p:pic>
        <p:nvPicPr>
          <p:cNvPr id="11" name="图片 10"/>
          <p:cNvPicPr>
            <a:picLocks noChangeAspect="1"/>
          </p:cNvPicPr>
          <p:nvPr/>
        </p:nvPicPr>
        <p:blipFill>
          <a:blip r:embed="rId6"/>
          <a:stretch>
            <a:fillRect/>
          </a:stretch>
        </p:blipFill>
        <p:spPr>
          <a:xfrm>
            <a:off x="1178213" y="4832604"/>
            <a:ext cx="4864100" cy="698500"/>
          </a:xfrm>
          <a:prstGeom prst="rect">
            <a:avLst/>
          </a:prstGeom>
        </p:spPr>
      </p:pic>
      <p:pic>
        <p:nvPicPr>
          <p:cNvPr id="12" name="图片 11"/>
          <p:cNvPicPr>
            <a:picLocks noChangeAspect="1"/>
          </p:cNvPicPr>
          <p:nvPr/>
        </p:nvPicPr>
        <p:blipFill>
          <a:blip r:embed="rId7"/>
          <a:stretch>
            <a:fillRect/>
          </a:stretch>
        </p:blipFill>
        <p:spPr>
          <a:xfrm>
            <a:off x="6989041" y="4781804"/>
            <a:ext cx="2425700" cy="762000"/>
          </a:xfrm>
          <a:prstGeom prst="rect">
            <a:avLst/>
          </a:prstGeom>
        </p:spPr>
      </p:pic>
      <p:pic>
        <p:nvPicPr>
          <p:cNvPr id="13" name="图片 12"/>
          <p:cNvPicPr>
            <a:picLocks noChangeAspect="1"/>
          </p:cNvPicPr>
          <p:nvPr/>
        </p:nvPicPr>
        <p:blipFill>
          <a:blip r:embed="rId8"/>
          <a:stretch>
            <a:fillRect/>
          </a:stretch>
        </p:blipFill>
        <p:spPr>
          <a:xfrm>
            <a:off x="4292601" y="1866861"/>
            <a:ext cx="3937000" cy="812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程序化广告参与人群定义</a:t>
            </a:r>
            <a:endParaRPr kumimoji="1" lang="zh-CN" altLang="en-US" sz="2400" b="1" dirty="0">
              <a:solidFill>
                <a:srgbClr val="0269ED"/>
              </a:solidFill>
            </a:endParaRPr>
          </a:p>
        </p:txBody>
      </p:sp>
      <p:sp>
        <p:nvSpPr>
          <p:cNvPr id="3" name="文本框 2"/>
          <p:cNvSpPr txBox="1"/>
          <p:nvPr/>
        </p:nvSpPr>
        <p:spPr>
          <a:xfrm>
            <a:off x="900544" y="1080655"/>
            <a:ext cx="10335491" cy="1200329"/>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在需求方与供给方中间的提供广告交易服务的系统叫做广告交易平台</a:t>
            </a:r>
            <a:r>
              <a:rPr kumimoji="1" lang="en-US" altLang="zh-CN" dirty="0" smtClean="0"/>
              <a:t>ADX</a:t>
            </a:r>
            <a:r>
              <a:rPr kumimoji="1" lang="zh-CN" altLang="en-US" dirty="0" smtClean="0"/>
              <a:t>（</a:t>
            </a:r>
            <a:r>
              <a:rPr kumimoji="1" lang="en-US" altLang="zh-CN" dirty="0" smtClean="0"/>
              <a:t>Advertising</a:t>
            </a:r>
            <a:r>
              <a:rPr kumimoji="1" lang="zh-CN" altLang="en-US" dirty="0" smtClean="0"/>
              <a:t> </a:t>
            </a:r>
            <a:r>
              <a:rPr kumimoji="1" lang="en-US" altLang="zh-CN" dirty="0" smtClean="0"/>
              <a:t>Exchange</a:t>
            </a:r>
            <a:r>
              <a:rPr kumimoji="1" lang="zh-CN" altLang="en-US" dirty="0" smtClean="0"/>
              <a:t>）。</a:t>
            </a:r>
            <a:r>
              <a:rPr kumimoji="1" lang="en-US" altLang="zh-CN" dirty="0" smtClean="0"/>
              <a:t>ADX</a:t>
            </a:r>
            <a:r>
              <a:rPr kumimoji="1" lang="zh-CN" altLang="en-US" dirty="0" smtClean="0"/>
              <a:t>对于</a:t>
            </a:r>
            <a:r>
              <a:rPr kumimoji="1" lang="en-US" altLang="zh-CN" dirty="0" smtClean="0"/>
              <a:t>DSP</a:t>
            </a:r>
            <a:r>
              <a:rPr kumimoji="1" lang="zh-CN" altLang="en-US" dirty="0" smtClean="0"/>
              <a:t>相当于供给方，</a:t>
            </a:r>
            <a:r>
              <a:rPr kumimoji="1" lang="en-US" altLang="zh-CN" dirty="0" smtClean="0"/>
              <a:t>DSP</a:t>
            </a:r>
            <a:r>
              <a:rPr kumimoji="1" lang="zh-CN" altLang="en-US" dirty="0" smtClean="0"/>
              <a:t>也被称作</a:t>
            </a:r>
            <a:r>
              <a:rPr kumimoji="1" lang="en-US" altLang="zh-CN" dirty="0" smtClean="0"/>
              <a:t>RTBS</a:t>
            </a:r>
            <a:r>
              <a:rPr kumimoji="1" lang="zh-CN" altLang="en-US" dirty="0" smtClean="0"/>
              <a:t>（</a:t>
            </a:r>
            <a:r>
              <a:rPr kumimoji="1" lang="en-US" altLang="zh-CN" dirty="0" smtClean="0"/>
              <a:t>RTB</a:t>
            </a:r>
            <a:r>
              <a:rPr kumimoji="1" lang="zh-CN" altLang="en-US" dirty="0" smtClean="0"/>
              <a:t> </a:t>
            </a:r>
            <a:r>
              <a:rPr kumimoji="1" lang="en-US" altLang="zh-CN" dirty="0" smtClean="0"/>
              <a:t>for</a:t>
            </a:r>
            <a:r>
              <a:rPr kumimoji="1" lang="zh-CN" altLang="en-US" dirty="0" smtClean="0"/>
              <a:t> </a:t>
            </a:r>
            <a:r>
              <a:rPr kumimoji="1" lang="en-US" altLang="zh-CN" dirty="0" smtClean="0"/>
              <a:t>Supply</a:t>
            </a:r>
            <a:r>
              <a:rPr kumimoji="1" lang="zh-CN" altLang="en-US" dirty="0" smtClean="0"/>
              <a:t>）</a:t>
            </a:r>
            <a:r>
              <a:rPr kumimoji="1" lang="zh-CN" altLang="en-US" dirty="0"/>
              <a:t>；</a:t>
            </a:r>
            <a:r>
              <a:rPr kumimoji="1" lang="en-US" altLang="zh-CN" dirty="0" smtClean="0"/>
              <a:t>ADX</a:t>
            </a:r>
            <a:r>
              <a:rPr kumimoji="1" lang="zh-CN" altLang="en-US" dirty="0" smtClean="0"/>
              <a:t>对于</a:t>
            </a:r>
            <a:r>
              <a:rPr kumimoji="1" lang="en-US" altLang="zh-CN" dirty="0" smtClean="0"/>
              <a:t>SSP</a:t>
            </a:r>
            <a:r>
              <a:rPr kumimoji="1" lang="zh-CN" altLang="en-US" dirty="0" smtClean="0"/>
              <a:t>相当于需求方，</a:t>
            </a:r>
            <a:r>
              <a:rPr kumimoji="1" lang="en-US" altLang="zh-CN" dirty="0" smtClean="0"/>
              <a:t>SSP</a:t>
            </a:r>
            <a:r>
              <a:rPr kumimoji="1" lang="zh-CN" altLang="en-US" dirty="0" smtClean="0"/>
              <a:t>也被称作</a:t>
            </a:r>
            <a:r>
              <a:rPr kumimoji="1" lang="en-US" altLang="zh-CN" dirty="0" smtClean="0"/>
              <a:t>RTBD</a:t>
            </a:r>
            <a:r>
              <a:rPr kumimoji="1" lang="zh-CN" altLang="en-US" dirty="0" smtClean="0"/>
              <a:t>（</a:t>
            </a:r>
            <a:r>
              <a:rPr kumimoji="1" lang="en-US" altLang="zh-CN" dirty="0" smtClean="0"/>
              <a:t>RTB</a:t>
            </a:r>
            <a:r>
              <a:rPr kumimoji="1" lang="zh-CN" altLang="en-US" dirty="0" smtClean="0"/>
              <a:t> </a:t>
            </a:r>
            <a:r>
              <a:rPr kumimoji="1" lang="en-US" altLang="zh-CN" dirty="0" smtClean="0"/>
              <a:t>for</a:t>
            </a:r>
            <a:r>
              <a:rPr kumimoji="1" lang="zh-CN" altLang="en-US" dirty="0" smtClean="0"/>
              <a:t> </a:t>
            </a:r>
            <a:r>
              <a:rPr kumimoji="1" lang="en-US" altLang="zh-CN" dirty="0" smtClean="0"/>
              <a:t>Demand</a:t>
            </a:r>
            <a:r>
              <a:rPr kumimoji="1" lang="zh-CN" altLang="en-US" dirty="0" smtClean="0"/>
              <a:t>）。从理论上来讲实时竞价广告投放，媒体对于</a:t>
            </a:r>
            <a:r>
              <a:rPr kumimoji="1" lang="en-US" altLang="zh-CN" dirty="0" smtClean="0"/>
              <a:t>DSP</a:t>
            </a:r>
            <a:r>
              <a:rPr kumimoji="1" lang="zh-CN" altLang="en-US" dirty="0" smtClean="0"/>
              <a:t>是不可见的、广告主对于</a:t>
            </a:r>
            <a:r>
              <a:rPr kumimoji="1" lang="en-US" altLang="zh-CN" dirty="0" smtClean="0"/>
              <a:t>SSP</a:t>
            </a:r>
            <a:r>
              <a:rPr kumimoji="1" lang="zh-CN" altLang="en-US" dirty="0" smtClean="0"/>
              <a:t>也是不可见的。</a:t>
            </a:r>
            <a:endParaRPr kumimoji="1" lang="zh-CN" altLang="en-US" dirty="0"/>
          </a:p>
        </p:txBody>
      </p:sp>
      <p:pic>
        <p:nvPicPr>
          <p:cNvPr id="5" name="图片 4"/>
          <p:cNvPicPr>
            <a:picLocks noChangeAspect="1"/>
          </p:cNvPicPr>
          <p:nvPr/>
        </p:nvPicPr>
        <p:blipFill>
          <a:blip r:embed="rId1"/>
          <a:stretch>
            <a:fillRect/>
          </a:stretch>
        </p:blipFill>
        <p:spPr>
          <a:xfrm>
            <a:off x="3919105" y="2352963"/>
            <a:ext cx="3162300" cy="736600"/>
          </a:xfrm>
          <a:prstGeom prst="rect">
            <a:avLst/>
          </a:prstGeom>
        </p:spPr>
      </p:pic>
      <p:pic>
        <p:nvPicPr>
          <p:cNvPr id="6" name="图片 5"/>
          <p:cNvPicPr>
            <a:picLocks noChangeAspect="1"/>
          </p:cNvPicPr>
          <p:nvPr/>
        </p:nvPicPr>
        <p:blipFill>
          <a:blip r:embed="rId2"/>
          <a:stretch>
            <a:fillRect/>
          </a:stretch>
        </p:blipFill>
        <p:spPr>
          <a:xfrm>
            <a:off x="7471063" y="2352963"/>
            <a:ext cx="3241040" cy="736600"/>
          </a:xfrm>
          <a:prstGeom prst="rect">
            <a:avLst/>
          </a:prstGeom>
        </p:spPr>
      </p:pic>
      <p:sp>
        <p:nvSpPr>
          <p:cNvPr id="7" name="文本框 6"/>
          <p:cNvSpPr txBox="1"/>
          <p:nvPr/>
        </p:nvSpPr>
        <p:spPr>
          <a:xfrm>
            <a:off x="761999" y="3487184"/>
            <a:ext cx="10335491" cy="923330"/>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程序化广告购买的基础是基于受众用户的流量采买。受众用户指的是持用</a:t>
            </a:r>
            <a:r>
              <a:rPr kumimoji="1" lang="en-US" altLang="zh-CN" dirty="0" smtClean="0"/>
              <a:t>PC</a:t>
            </a:r>
            <a:r>
              <a:rPr kumimoji="1" lang="zh-CN" altLang="en-US" dirty="0" smtClean="0"/>
              <a:t>或者移动终端可以看到广告的人群。用于受众用户数据分析处理的系统称作数据管理平台</a:t>
            </a:r>
            <a:r>
              <a:rPr kumimoji="1" lang="en-US" altLang="zh-CN" dirty="0" smtClean="0"/>
              <a:t>DMP</a:t>
            </a:r>
            <a:r>
              <a:rPr kumimoji="1" lang="zh-CN" altLang="en-US" dirty="0" smtClean="0"/>
              <a:t>（</a:t>
            </a:r>
            <a:r>
              <a:rPr kumimoji="1" lang="en-US" altLang="zh-CN" dirty="0" smtClean="0"/>
              <a:t>Data</a:t>
            </a:r>
            <a:r>
              <a:rPr kumimoji="1" lang="zh-CN" altLang="en-US" dirty="0" smtClean="0"/>
              <a:t> </a:t>
            </a:r>
            <a:r>
              <a:rPr kumimoji="1" lang="en-US" altLang="zh-CN" dirty="0" smtClean="0"/>
              <a:t>Manger</a:t>
            </a:r>
            <a:r>
              <a:rPr kumimoji="1" lang="zh-CN" altLang="en-US" dirty="0" smtClean="0"/>
              <a:t> </a:t>
            </a:r>
            <a:r>
              <a:rPr kumimoji="1" lang="en-US" altLang="zh-CN" dirty="0" smtClean="0"/>
              <a:t>Platform</a:t>
            </a:r>
            <a:r>
              <a:rPr kumimoji="1" lang="zh-CN" altLang="en-US" dirty="0" smtClean="0"/>
              <a:t>）。每个程序化广告购买的环节都会有</a:t>
            </a:r>
            <a:r>
              <a:rPr kumimoji="1" lang="en-US" altLang="zh-CN" dirty="0" smtClean="0"/>
              <a:t>DMP</a:t>
            </a:r>
            <a:r>
              <a:rPr kumimoji="1" lang="zh-CN" altLang="en-US" dirty="0" smtClean="0"/>
              <a:t>。</a:t>
            </a:r>
            <a:endParaRPr kumimoji="1" lang="zh-CN" altLang="en-US" dirty="0"/>
          </a:p>
        </p:txBody>
      </p:sp>
      <p:pic>
        <p:nvPicPr>
          <p:cNvPr id="8" name="图片 7"/>
          <p:cNvPicPr>
            <a:picLocks noChangeAspect="1"/>
          </p:cNvPicPr>
          <p:nvPr/>
        </p:nvPicPr>
        <p:blipFill>
          <a:blip r:embed="rId3"/>
          <a:stretch>
            <a:fillRect/>
          </a:stretch>
        </p:blipFill>
        <p:spPr>
          <a:xfrm>
            <a:off x="1452417" y="4973238"/>
            <a:ext cx="1625600" cy="698500"/>
          </a:xfrm>
          <a:prstGeom prst="rect">
            <a:avLst/>
          </a:prstGeom>
        </p:spPr>
      </p:pic>
      <p:pic>
        <p:nvPicPr>
          <p:cNvPr id="9" name="图片 8"/>
          <p:cNvPicPr>
            <a:picLocks noChangeAspect="1"/>
          </p:cNvPicPr>
          <p:nvPr/>
        </p:nvPicPr>
        <p:blipFill>
          <a:blip r:embed="rId4"/>
          <a:stretch>
            <a:fillRect/>
          </a:stretch>
        </p:blipFill>
        <p:spPr>
          <a:xfrm>
            <a:off x="3681267" y="4573403"/>
            <a:ext cx="1435100" cy="977900"/>
          </a:xfrm>
          <a:prstGeom prst="rect">
            <a:avLst/>
          </a:prstGeom>
        </p:spPr>
      </p:pic>
      <p:pic>
        <p:nvPicPr>
          <p:cNvPr id="10" name="图片 9"/>
          <p:cNvPicPr>
            <a:picLocks noChangeAspect="1"/>
          </p:cNvPicPr>
          <p:nvPr/>
        </p:nvPicPr>
        <p:blipFill>
          <a:blip r:embed="rId5"/>
          <a:stretch>
            <a:fillRect/>
          </a:stretch>
        </p:blipFill>
        <p:spPr>
          <a:xfrm>
            <a:off x="6068289" y="4724465"/>
            <a:ext cx="2349500" cy="749300"/>
          </a:xfrm>
          <a:prstGeom prst="rect">
            <a:avLst/>
          </a:prstGeom>
        </p:spPr>
      </p:pic>
      <p:pic>
        <p:nvPicPr>
          <p:cNvPr id="11" name="图片 10"/>
          <p:cNvPicPr>
            <a:picLocks noChangeAspect="1"/>
          </p:cNvPicPr>
          <p:nvPr/>
        </p:nvPicPr>
        <p:blipFill>
          <a:blip r:embed="rId6" cstate="email"/>
          <a:stretch>
            <a:fillRect/>
          </a:stretch>
        </p:blipFill>
        <p:spPr>
          <a:xfrm>
            <a:off x="900544" y="2406987"/>
            <a:ext cx="2898483" cy="61842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en-US" altLang="zh-CN" sz="2400" b="1" dirty="0" smtClean="0">
                <a:solidFill>
                  <a:srgbClr val="0269ED"/>
                </a:solidFill>
              </a:rPr>
              <a:t>IAB</a:t>
            </a:r>
            <a:r>
              <a:rPr kumimoji="1" lang="zh-CN" altLang="en-US" sz="2400" b="1" dirty="0" smtClean="0">
                <a:solidFill>
                  <a:srgbClr val="0269ED"/>
                </a:solidFill>
              </a:rPr>
              <a:t>总结的程序化交易方式</a:t>
            </a:r>
            <a:endParaRPr kumimoji="1" lang="zh-CN" altLang="en-US" sz="2400" b="1" dirty="0">
              <a:solidFill>
                <a:srgbClr val="0269ED"/>
              </a:solidFill>
            </a:endParaRPr>
          </a:p>
        </p:txBody>
      </p:sp>
      <p:pic>
        <p:nvPicPr>
          <p:cNvPr id="3" name="图片 2"/>
          <p:cNvPicPr>
            <a:picLocks noChangeAspect="1"/>
          </p:cNvPicPr>
          <p:nvPr/>
        </p:nvPicPr>
        <p:blipFill>
          <a:blip r:embed="rId1"/>
          <a:stretch>
            <a:fillRect/>
          </a:stretch>
        </p:blipFill>
        <p:spPr>
          <a:xfrm>
            <a:off x="1003300" y="1279236"/>
            <a:ext cx="10164590" cy="4622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程序化交易方式总结</a:t>
            </a:r>
            <a:endParaRPr kumimoji="1" lang="zh-CN" altLang="en-US" sz="2400" b="1" dirty="0">
              <a:solidFill>
                <a:srgbClr val="0269ED"/>
              </a:solidFill>
            </a:endParaRPr>
          </a:p>
        </p:txBody>
      </p:sp>
      <p:graphicFrame>
        <p:nvGraphicFramePr>
          <p:cNvPr id="3" name="表格 2"/>
          <p:cNvGraphicFramePr>
            <a:graphicFrameLocks noGrp="1"/>
          </p:cNvGraphicFramePr>
          <p:nvPr/>
        </p:nvGraphicFramePr>
        <p:xfrm>
          <a:off x="882069" y="1094509"/>
          <a:ext cx="10603350" cy="4873232"/>
        </p:xfrm>
        <a:graphic>
          <a:graphicData uri="http://schemas.openxmlformats.org/drawingml/2006/table">
            <a:tbl>
              <a:tblPr firstRow="1" bandRow="1">
                <a:tableStyleId>{5C22544A-7EE6-4342-B048-85BDC9FD1C3A}</a:tableStyleId>
              </a:tblPr>
              <a:tblGrid>
                <a:gridCol w="1767225"/>
                <a:gridCol w="1767225"/>
                <a:gridCol w="1767225"/>
                <a:gridCol w="1767225"/>
                <a:gridCol w="1767225"/>
                <a:gridCol w="1767225"/>
              </a:tblGrid>
              <a:tr h="498764">
                <a:tc>
                  <a:txBody>
                    <a:bodyPr/>
                    <a:lstStyle/>
                    <a:p>
                      <a:pPr algn="ctr"/>
                      <a:r>
                        <a:rPr lang="zh-CN" altLang="en-US" dirty="0" smtClean="0"/>
                        <a:t>市场术语</a:t>
                      </a:r>
                      <a:endParaRPr lang="zh-CN" altLang="en-US" dirty="0"/>
                    </a:p>
                  </a:txBody>
                  <a:tcPr anchor="ctr"/>
                </a:tc>
                <a:tc>
                  <a:txBody>
                    <a:bodyPr/>
                    <a:lstStyle/>
                    <a:p>
                      <a:pPr algn="ctr"/>
                      <a:r>
                        <a:rPr lang="zh-CN" altLang="en-US" dirty="0" smtClean="0"/>
                        <a:t>库存类型</a:t>
                      </a:r>
                      <a:endParaRPr lang="zh-CN" altLang="en-US" dirty="0"/>
                    </a:p>
                  </a:txBody>
                  <a:tcPr anchor="ctr"/>
                </a:tc>
                <a:tc>
                  <a:txBody>
                    <a:bodyPr/>
                    <a:lstStyle/>
                    <a:p>
                      <a:pPr algn="ctr"/>
                      <a:r>
                        <a:rPr lang="zh-CN" altLang="en-US" dirty="0" smtClean="0"/>
                        <a:t>价格模式</a:t>
                      </a:r>
                      <a:endParaRPr lang="zh-CN" altLang="en-US" dirty="0"/>
                    </a:p>
                  </a:txBody>
                  <a:tcPr anchor="ctr"/>
                </a:tc>
                <a:tc>
                  <a:txBody>
                    <a:bodyPr/>
                    <a:lstStyle/>
                    <a:p>
                      <a:pPr algn="ctr"/>
                      <a:r>
                        <a:rPr lang="zh-CN" altLang="en-US" dirty="0" smtClean="0"/>
                        <a:t>参与方式</a:t>
                      </a:r>
                      <a:endParaRPr lang="zh-CN" altLang="en-US" dirty="0"/>
                    </a:p>
                  </a:txBody>
                  <a:tcPr anchor="ctr"/>
                </a:tc>
                <a:tc>
                  <a:txBody>
                    <a:bodyPr/>
                    <a:lstStyle/>
                    <a:p>
                      <a:pPr algn="ctr"/>
                      <a:r>
                        <a:rPr lang="zh-CN" altLang="en-US" dirty="0" smtClean="0"/>
                        <a:t>交易方式</a:t>
                      </a:r>
                      <a:endParaRPr lang="zh-CN" altLang="en-US" dirty="0"/>
                    </a:p>
                  </a:txBody>
                  <a:tcPr anchor="ctr"/>
                </a:tc>
                <a:tc>
                  <a:txBody>
                    <a:bodyPr/>
                    <a:lstStyle/>
                    <a:p>
                      <a:pPr algn="ctr"/>
                      <a:r>
                        <a:rPr lang="zh-CN" altLang="en-US" dirty="0" smtClean="0"/>
                        <a:t>公司例举</a:t>
                      </a:r>
                      <a:endParaRPr lang="zh-CN" altLang="en-US" dirty="0"/>
                    </a:p>
                  </a:txBody>
                  <a:tcPr anchor="ctr"/>
                </a:tc>
              </a:tr>
              <a:tr h="1093617">
                <a:tc>
                  <a:txBody>
                    <a:bodyPr/>
                    <a:lstStyle/>
                    <a:p>
                      <a:pPr algn="ctr"/>
                      <a:r>
                        <a:rPr lang="en-US" altLang="zh-CN" dirty="0" smtClean="0"/>
                        <a:t>PDB</a:t>
                      </a:r>
                      <a:endParaRPr lang="zh-CN" altLang="en-US" dirty="0"/>
                    </a:p>
                  </a:txBody>
                  <a:tcPr anchor="ctr"/>
                </a:tc>
                <a:tc>
                  <a:txBody>
                    <a:bodyPr/>
                    <a:lstStyle/>
                    <a:p>
                      <a:pPr algn="ctr"/>
                      <a:r>
                        <a:rPr lang="zh-CN" altLang="en-US" dirty="0" smtClean="0"/>
                        <a:t>预留（担保）</a:t>
                      </a:r>
                      <a:endParaRPr lang="zh-CN" altLang="en-US" dirty="0"/>
                    </a:p>
                  </a:txBody>
                  <a:tcPr anchor="ctr"/>
                </a:tc>
                <a:tc>
                  <a:txBody>
                    <a:bodyPr/>
                    <a:lstStyle/>
                    <a:p>
                      <a:pPr algn="ctr"/>
                      <a:r>
                        <a:rPr lang="zh-CN" altLang="en-US" dirty="0" smtClean="0"/>
                        <a:t>定价</a:t>
                      </a:r>
                      <a:endParaRPr lang="zh-CN" altLang="en-US" dirty="0"/>
                    </a:p>
                  </a:txBody>
                  <a:tcPr anchor="ctr"/>
                </a:tc>
                <a:tc>
                  <a:txBody>
                    <a:bodyPr/>
                    <a:lstStyle/>
                    <a:p>
                      <a:pPr algn="ctr"/>
                      <a:r>
                        <a:rPr lang="zh-CN" altLang="en-US" dirty="0" smtClean="0"/>
                        <a:t>一对一</a:t>
                      </a:r>
                      <a:endParaRPr lang="zh-CN" altLang="en-US" dirty="0"/>
                    </a:p>
                  </a:txBody>
                  <a:tcPr anchor="ctr"/>
                </a:tc>
                <a:tc>
                  <a:txBody>
                    <a:bodyPr/>
                    <a:lstStyle/>
                    <a:p>
                      <a:pPr algn="ctr"/>
                      <a:r>
                        <a:rPr lang="zh-CN" altLang="en-US" dirty="0" smtClean="0"/>
                        <a:t>担保投送优化</a:t>
                      </a:r>
                      <a:endParaRPr lang="zh-CN" altLang="en-US" dirty="0"/>
                    </a:p>
                  </a:txBody>
                  <a:tcPr anchor="ctr"/>
                </a:tc>
                <a:tc>
                  <a:txBody>
                    <a:bodyPr/>
                    <a:lstStyle/>
                    <a:p>
                      <a:pPr algn="ctr"/>
                      <a:r>
                        <a:rPr lang="zh-CN" altLang="en-US" dirty="0" smtClean="0"/>
                        <a:t>品友中国程序化购买首个</a:t>
                      </a:r>
                      <a:r>
                        <a:rPr lang="en-US" altLang="zh-CN" dirty="0" smtClean="0"/>
                        <a:t>PDB</a:t>
                      </a:r>
                      <a:endParaRPr lang="zh-CN" altLang="en-US" dirty="0"/>
                    </a:p>
                  </a:txBody>
                  <a:tcPr anchor="ctr"/>
                </a:tc>
              </a:tr>
              <a:tr h="1093617">
                <a:tc>
                  <a:txBody>
                    <a:bodyPr/>
                    <a:lstStyle/>
                    <a:p>
                      <a:pPr algn="ctr"/>
                      <a:r>
                        <a:rPr lang="en-US" altLang="zh-CN" dirty="0" smtClean="0"/>
                        <a:t>PD</a:t>
                      </a:r>
                      <a:endParaRPr lang="zh-CN" altLang="en-US" dirty="0"/>
                    </a:p>
                  </a:txBody>
                  <a:tcPr anchor="ctr"/>
                </a:tc>
                <a:tc>
                  <a:txBody>
                    <a:bodyPr/>
                    <a:lstStyle/>
                    <a:p>
                      <a:pPr algn="ctr"/>
                      <a:r>
                        <a:rPr lang="zh-CN" altLang="en-US" dirty="0" smtClean="0"/>
                        <a:t>非预留（非担保）</a:t>
                      </a:r>
                      <a:endParaRPr lang="zh-CN" altLang="en-US" dirty="0"/>
                    </a:p>
                  </a:txBody>
                  <a:tcPr anchor="ctr"/>
                </a:tc>
                <a:tc>
                  <a:txBody>
                    <a:bodyPr/>
                    <a:lstStyle/>
                    <a:p>
                      <a:pPr algn="ctr"/>
                      <a:r>
                        <a:rPr lang="zh-CN" altLang="en-US" dirty="0" smtClean="0"/>
                        <a:t>定价</a:t>
                      </a:r>
                      <a:endParaRPr lang="zh-CN" altLang="en-US" dirty="0"/>
                    </a:p>
                  </a:txBody>
                  <a:tcPr anchor="ctr"/>
                </a:tc>
                <a:tc>
                  <a:txBody>
                    <a:bodyPr/>
                    <a:lstStyle/>
                    <a:p>
                      <a:pPr algn="ctr"/>
                      <a:r>
                        <a:rPr lang="zh-CN" altLang="en-US" dirty="0" smtClean="0"/>
                        <a:t>一对一</a:t>
                      </a:r>
                      <a:endParaRPr lang="zh-CN" altLang="en-US" dirty="0"/>
                    </a:p>
                  </a:txBody>
                  <a:tcPr anchor="ctr"/>
                </a:tc>
                <a:tc>
                  <a:txBody>
                    <a:bodyPr/>
                    <a:lstStyle/>
                    <a:p>
                      <a:pPr algn="ctr"/>
                      <a:r>
                        <a:rPr lang="zh-CN" altLang="en-US" dirty="0" smtClean="0"/>
                        <a:t>非预留定价交易</a:t>
                      </a:r>
                      <a:endParaRPr lang="zh-CN" altLang="en-US" dirty="0"/>
                    </a:p>
                  </a:txBody>
                  <a:tcPr anchor="ctr"/>
                </a:tc>
                <a:tc>
                  <a:txBody>
                    <a:bodyPr/>
                    <a:lstStyle/>
                    <a:p>
                      <a:pPr algn="ctr"/>
                      <a:endParaRPr lang="zh-CN" altLang="en-US" dirty="0"/>
                    </a:p>
                  </a:txBody>
                  <a:tcPr anchor="ctr"/>
                </a:tc>
              </a:tr>
              <a:tr h="1093617">
                <a:tc>
                  <a:txBody>
                    <a:bodyPr/>
                    <a:lstStyle/>
                    <a:p>
                      <a:pPr algn="ctr"/>
                      <a:r>
                        <a:rPr lang="en-US" altLang="zh-CN" dirty="0" smtClean="0"/>
                        <a:t>PMP</a:t>
                      </a:r>
                      <a:r>
                        <a:rPr lang="zh-CN" altLang="en-US" dirty="0" smtClean="0"/>
                        <a:t>／</a:t>
                      </a:r>
                      <a:r>
                        <a:rPr lang="en-US" altLang="zh-CN" dirty="0" smtClean="0"/>
                        <a:t>PA</a:t>
                      </a:r>
                      <a:endParaRPr lang="zh-CN" altLang="en-US" dirty="0"/>
                    </a:p>
                  </a:txBody>
                  <a:tcPr anchor="ctr"/>
                </a:tc>
                <a:tc>
                  <a:txBody>
                    <a:bodyPr/>
                    <a:lstStyle/>
                    <a:p>
                      <a:pPr algn="ctr"/>
                      <a:r>
                        <a:rPr lang="zh-CN" altLang="en-US" dirty="0" smtClean="0"/>
                        <a:t>非预留</a:t>
                      </a:r>
                      <a:endParaRPr lang="zh-CN" altLang="en-US" dirty="0"/>
                    </a:p>
                  </a:txBody>
                  <a:tcPr anchor="ctr"/>
                </a:tc>
                <a:tc>
                  <a:txBody>
                    <a:bodyPr/>
                    <a:lstStyle/>
                    <a:p>
                      <a:pPr algn="ctr"/>
                      <a:r>
                        <a:rPr lang="zh-CN" altLang="en-US" dirty="0" smtClean="0"/>
                        <a:t>竞价</a:t>
                      </a:r>
                      <a:endParaRPr lang="zh-CN" altLang="en-US" dirty="0"/>
                    </a:p>
                  </a:txBody>
                  <a:tcPr anchor="ctr"/>
                </a:tc>
                <a:tc>
                  <a:txBody>
                    <a:bodyPr/>
                    <a:lstStyle/>
                    <a:p>
                      <a:pPr algn="ctr"/>
                      <a:r>
                        <a:rPr lang="zh-CN" altLang="en-US" dirty="0" smtClean="0"/>
                        <a:t>一对少量</a:t>
                      </a:r>
                      <a:endParaRPr lang="zh-CN" altLang="en-US" dirty="0"/>
                    </a:p>
                  </a:txBody>
                  <a:tcPr anchor="ctr"/>
                </a:tc>
                <a:tc>
                  <a:txBody>
                    <a:bodyPr/>
                    <a:lstStyle/>
                    <a:p>
                      <a:pPr algn="ctr"/>
                      <a:r>
                        <a:rPr lang="zh-CN" altLang="en-US" dirty="0" smtClean="0"/>
                        <a:t>邀请制竞价交易</a:t>
                      </a:r>
                      <a:endParaRPr lang="zh-CN" altLang="en-US" dirty="0"/>
                    </a:p>
                  </a:txBody>
                  <a:tcPr anchor="ctr"/>
                </a:tc>
                <a:tc>
                  <a:txBody>
                    <a:bodyPr/>
                    <a:lstStyle/>
                    <a:p>
                      <a:pPr algn="ctr"/>
                      <a:r>
                        <a:rPr lang="zh-CN" altLang="en-US" dirty="0" smtClean="0"/>
                        <a:t>灵集优选</a:t>
                      </a:r>
                      <a:r>
                        <a:rPr lang="en-US" altLang="zh-CN" dirty="0" smtClean="0"/>
                        <a:t>ADX</a:t>
                      </a:r>
                      <a:endParaRPr lang="zh-CN" altLang="en-US" dirty="0"/>
                    </a:p>
                  </a:txBody>
                  <a:tcPr anchor="ctr"/>
                </a:tc>
              </a:tr>
              <a:tr h="1093617">
                <a:tc>
                  <a:txBody>
                    <a:bodyPr/>
                    <a:lstStyle/>
                    <a:p>
                      <a:pPr algn="ctr"/>
                      <a:r>
                        <a:rPr lang="en-US" altLang="zh-CN" dirty="0" smtClean="0"/>
                        <a:t>RTB</a:t>
                      </a:r>
                      <a:endParaRPr lang="zh-CN" altLang="en-US" dirty="0"/>
                    </a:p>
                  </a:txBody>
                  <a:tcPr anchor="ctr"/>
                </a:tc>
                <a:tc>
                  <a:txBody>
                    <a:bodyPr/>
                    <a:lstStyle/>
                    <a:p>
                      <a:pPr algn="ctr"/>
                      <a:r>
                        <a:rPr lang="zh-CN" altLang="en-US" dirty="0" smtClean="0"/>
                        <a:t>非预留</a:t>
                      </a:r>
                      <a:endParaRPr lang="zh-CN" altLang="en-US" dirty="0"/>
                    </a:p>
                  </a:txBody>
                  <a:tcPr anchor="ctr"/>
                </a:tc>
                <a:tc>
                  <a:txBody>
                    <a:bodyPr/>
                    <a:lstStyle/>
                    <a:p>
                      <a:pPr algn="ctr"/>
                      <a:r>
                        <a:rPr lang="zh-CN" altLang="en-US" dirty="0" smtClean="0"/>
                        <a:t>竞价</a:t>
                      </a:r>
                      <a:endParaRPr lang="zh-CN" altLang="en-US" dirty="0"/>
                    </a:p>
                  </a:txBody>
                  <a:tcPr anchor="ctr"/>
                </a:tc>
                <a:tc>
                  <a:txBody>
                    <a:bodyPr/>
                    <a:lstStyle/>
                    <a:p>
                      <a:pPr algn="ctr"/>
                      <a:r>
                        <a:rPr lang="zh-CN" altLang="en-US" dirty="0" smtClean="0"/>
                        <a:t>一对多个</a:t>
                      </a:r>
                      <a:endParaRPr lang="zh-CN" altLang="en-US" dirty="0"/>
                    </a:p>
                  </a:txBody>
                  <a:tcPr anchor="ctr"/>
                </a:tc>
                <a:tc>
                  <a:txBody>
                    <a:bodyPr/>
                    <a:lstStyle/>
                    <a:p>
                      <a:pPr algn="ctr"/>
                      <a:r>
                        <a:rPr lang="zh-CN" altLang="en-US" dirty="0" smtClean="0"/>
                        <a:t>公开竞价交易</a:t>
                      </a:r>
                      <a:endParaRPr lang="zh-CN" altLang="en-US" dirty="0"/>
                    </a:p>
                  </a:txBody>
                  <a:tcPr anchor="ctr"/>
                </a:tc>
                <a:tc>
                  <a:txBody>
                    <a:bodyPr/>
                    <a:lstStyle/>
                    <a:p>
                      <a:pPr algn="ctr"/>
                      <a:r>
                        <a:rPr lang="zh-CN" altLang="en-US" dirty="0" smtClean="0"/>
                        <a:t>品友</a:t>
                      </a:r>
                      <a:r>
                        <a:rPr lang="en-US" altLang="zh-CN" dirty="0" smtClean="0"/>
                        <a:t>DSP</a:t>
                      </a:r>
                      <a:r>
                        <a:rPr lang="zh-CN" altLang="en-US" dirty="0" smtClean="0"/>
                        <a:t>、力美</a:t>
                      </a:r>
                      <a:r>
                        <a:rPr lang="en-US" altLang="zh-CN" dirty="0" smtClean="0"/>
                        <a:t>DSP</a:t>
                      </a:r>
                      <a:endParaRPr lang="zh-CN" altLang="en-US" dirty="0"/>
                    </a:p>
                  </a:txBody>
                  <a:tcPr anchor="ct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8091056" cy="461665"/>
          </a:xfrm>
          <a:prstGeom prst="rect">
            <a:avLst/>
          </a:prstGeom>
          <a:noFill/>
        </p:spPr>
        <p:txBody>
          <a:bodyPr wrap="square" rtlCol="0">
            <a:spAutoFit/>
          </a:bodyPr>
          <a:lstStyle/>
          <a:p>
            <a:r>
              <a:rPr kumimoji="1" lang="zh-CN" altLang="en-US" sz="2400" b="1" dirty="0" smtClean="0">
                <a:solidFill>
                  <a:srgbClr val="0269ED"/>
                </a:solidFill>
              </a:rPr>
              <a:t>品牌广告（</a:t>
            </a:r>
            <a:r>
              <a:rPr kumimoji="1" lang="en-US" altLang="zh-CN" sz="2400" b="1" dirty="0" smtClean="0">
                <a:solidFill>
                  <a:srgbClr val="0269ED"/>
                </a:solidFill>
              </a:rPr>
              <a:t>brand</a:t>
            </a:r>
            <a:r>
              <a:rPr kumimoji="1" lang="zh-CN" altLang="en-US" sz="2400" b="1" dirty="0" smtClean="0">
                <a:solidFill>
                  <a:srgbClr val="0269ED"/>
                </a:solidFill>
              </a:rPr>
              <a:t> </a:t>
            </a:r>
            <a:r>
              <a:rPr kumimoji="1" lang="en-US" altLang="zh-CN" sz="2400" b="1" dirty="0" smtClean="0">
                <a:solidFill>
                  <a:srgbClr val="0269ED"/>
                </a:solidFill>
              </a:rPr>
              <a:t>awareness</a:t>
            </a:r>
            <a:r>
              <a:rPr kumimoji="1" lang="zh-CN" altLang="en-US" sz="2400" b="1" dirty="0" smtClean="0">
                <a:solidFill>
                  <a:srgbClr val="0269ED"/>
                </a:solidFill>
              </a:rPr>
              <a:t>）与效果广告（</a:t>
            </a:r>
            <a:r>
              <a:rPr kumimoji="1" lang="en-US" altLang="zh-CN" sz="2400" b="1" dirty="0" smtClean="0">
                <a:solidFill>
                  <a:srgbClr val="0269ED"/>
                </a:solidFill>
              </a:rPr>
              <a:t>direct</a:t>
            </a:r>
            <a:r>
              <a:rPr kumimoji="1" lang="zh-CN" altLang="en-US" sz="2400" b="1" dirty="0" smtClean="0">
                <a:solidFill>
                  <a:srgbClr val="0269ED"/>
                </a:solidFill>
              </a:rPr>
              <a:t> </a:t>
            </a:r>
            <a:r>
              <a:rPr kumimoji="1" lang="en-US" altLang="zh-CN" sz="2400" b="1" dirty="0" smtClean="0">
                <a:solidFill>
                  <a:srgbClr val="0269ED"/>
                </a:solidFill>
              </a:rPr>
              <a:t>response</a:t>
            </a:r>
            <a:r>
              <a:rPr kumimoji="1" lang="zh-CN" altLang="en-US" sz="2400" b="1" dirty="0" smtClean="0">
                <a:solidFill>
                  <a:srgbClr val="0269ED"/>
                </a:solidFill>
              </a:rPr>
              <a:t>）</a:t>
            </a:r>
            <a:endParaRPr kumimoji="1" lang="zh-CN" altLang="en-US" sz="2400" b="1" dirty="0">
              <a:solidFill>
                <a:srgbClr val="0269ED"/>
              </a:solidFill>
            </a:endParaRPr>
          </a:p>
        </p:txBody>
      </p:sp>
      <p:sp>
        <p:nvSpPr>
          <p:cNvPr id="3" name="文本框 2"/>
          <p:cNvSpPr txBox="1"/>
          <p:nvPr/>
        </p:nvSpPr>
        <p:spPr>
          <a:xfrm>
            <a:off x="858982" y="1537855"/>
            <a:ext cx="9919854" cy="646331"/>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品牌广告的目的是希望借助媒体的流量规模快速接触大量用户，以达到宣传品牌形象，提升中长期购买率和利润空间的目的。</a:t>
            </a:r>
            <a:endParaRPr kumimoji="1" lang="zh-CN" altLang="en-US" dirty="0"/>
          </a:p>
        </p:txBody>
      </p:sp>
      <p:sp>
        <p:nvSpPr>
          <p:cNvPr id="4" name="文本框 3"/>
          <p:cNvSpPr txBox="1"/>
          <p:nvPr/>
        </p:nvSpPr>
        <p:spPr>
          <a:xfrm>
            <a:off x="858982" y="3283527"/>
            <a:ext cx="9919854" cy="369332"/>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效果广告的目的是希望利用广告手段快速带来大量的购买或者其它类型的转化行为。</a:t>
            </a:r>
            <a:endParaRPr kumimoji="1" lang="zh-CN" altLang="en-US" dirty="0"/>
          </a:p>
        </p:txBody>
      </p:sp>
      <p:sp>
        <p:nvSpPr>
          <p:cNvPr id="5" name="文本框 4"/>
          <p:cNvSpPr txBox="1"/>
          <p:nvPr/>
        </p:nvSpPr>
        <p:spPr>
          <a:xfrm>
            <a:off x="858982" y="4784466"/>
            <a:ext cx="9919854" cy="369332"/>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互联网广告兼有品牌和效果两方面的功能。</a:t>
            </a:r>
            <a:endParaRPr kumimoji="1" lang="zh-CN" altLang="en-US" dirty="0"/>
          </a:p>
        </p:txBody>
      </p:sp>
      <p:pic>
        <p:nvPicPr>
          <p:cNvPr id="6" name="图片 5"/>
          <p:cNvPicPr>
            <a:picLocks noChangeAspect="1"/>
          </p:cNvPicPr>
          <p:nvPr/>
        </p:nvPicPr>
        <p:blipFill>
          <a:blip r:embed="rId1" cstate="email"/>
          <a:stretch>
            <a:fillRect/>
          </a:stretch>
        </p:blipFill>
        <p:spPr>
          <a:xfrm>
            <a:off x="1261919" y="2255874"/>
            <a:ext cx="1850503" cy="955965"/>
          </a:xfrm>
          <a:prstGeom prst="rect">
            <a:avLst/>
          </a:prstGeom>
        </p:spPr>
      </p:pic>
      <p:pic>
        <p:nvPicPr>
          <p:cNvPr id="7" name="图片 6"/>
          <p:cNvPicPr>
            <a:picLocks noChangeAspect="1"/>
          </p:cNvPicPr>
          <p:nvPr/>
        </p:nvPicPr>
        <p:blipFill>
          <a:blip r:embed="rId2" cstate="email"/>
          <a:stretch>
            <a:fillRect/>
          </a:stretch>
        </p:blipFill>
        <p:spPr>
          <a:xfrm>
            <a:off x="3278331" y="2184186"/>
            <a:ext cx="1570759" cy="1011311"/>
          </a:xfrm>
          <a:prstGeom prst="rect">
            <a:avLst/>
          </a:prstGeom>
        </p:spPr>
      </p:pic>
      <p:pic>
        <p:nvPicPr>
          <p:cNvPr id="8" name="图片 7"/>
          <p:cNvPicPr>
            <a:picLocks noChangeAspect="1"/>
          </p:cNvPicPr>
          <p:nvPr/>
        </p:nvPicPr>
        <p:blipFill>
          <a:blip r:embed="rId3"/>
          <a:stretch>
            <a:fillRect/>
          </a:stretch>
        </p:blipFill>
        <p:spPr>
          <a:xfrm>
            <a:off x="5014999" y="2184186"/>
            <a:ext cx="1432489" cy="951079"/>
          </a:xfrm>
          <a:prstGeom prst="rect">
            <a:avLst/>
          </a:prstGeom>
        </p:spPr>
      </p:pic>
      <p:pic>
        <p:nvPicPr>
          <p:cNvPr id="9" name="图片 8"/>
          <p:cNvPicPr>
            <a:picLocks noChangeAspect="1"/>
          </p:cNvPicPr>
          <p:nvPr/>
        </p:nvPicPr>
        <p:blipFill>
          <a:blip r:embed="rId4" cstate="email"/>
          <a:stretch>
            <a:fillRect/>
          </a:stretch>
        </p:blipFill>
        <p:spPr>
          <a:xfrm>
            <a:off x="6755432" y="2184186"/>
            <a:ext cx="1026014" cy="933703"/>
          </a:xfrm>
          <a:prstGeom prst="rect">
            <a:avLst/>
          </a:prstGeom>
        </p:spPr>
      </p:pic>
      <p:pic>
        <p:nvPicPr>
          <p:cNvPr id="10" name="图片 9"/>
          <p:cNvPicPr>
            <a:picLocks noChangeAspect="1"/>
          </p:cNvPicPr>
          <p:nvPr/>
        </p:nvPicPr>
        <p:blipFill>
          <a:blip r:embed="rId5" cstate="email"/>
          <a:stretch>
            <a:fillRect/>
          </a:stretch>
        </p:blipFill>
        <p:spPr>
          <a:xfrm>
            <a:off x="8089390" y="2115906"/>
            <a:ext cx="1184720" cy="1079591"/>
          </a:xfrm>
          <a:prstGeom prst="rect">
            <a:avLst/>
          </a:prstGeom>
        </p:spPr>
      </p:pic>
      <p:pic>
        <p:nvPicPr>
          <p:cNvPr id="11" name="图片 10"/>
          <p:cNvPicPr>
            <a:picLocks noChangeAspect="1"/>
          </p:cNvPicPr>
          <p:nvPr/>
        </p:nvPicPr>
        <p:blipFill>
          <a:blip r:embed="rId6" cstate="email"/>
          <a:stretch>
            <a:fillRect/>
          </a:stretch>
        </p:blipFill>
        <p:spPr>
          <a:xfrm>
            <a:off x="1261920" y="5153798"/>
            <a:ext cx="2788410" cy="1131607"/>
          </a:xfrm>
          <a:prstGeom prst="rect">
            <a:avLst/>
          </a:prstGeom>
        </p:spPr>
      </p:pic>
      <p:pic>
        <p:nvPicPr>
          <p:cNvPr id="12" name="图片 11"/>
          <p:cNvPicPr>
            <a:picLocks noChangeAspect="1"/>
          </p:cNvPicPr>
          <p:nvPr/>
        </p:nvPicPr>
        <p:blipFill>
          <a:blip r:embed="rId7" cstate="email"/>
          <a:stretch>
            <a:fillRect/>
          </a:stretch>
        </p:blipFill>
        <p:spPr>
          <a:xfrm>
            <a:off x="4453268" y="5153798"/>
            <a:ext cx="1130114" cy="1177025"/>
          </a:xfrm>
          <a:prstGeom prst="rect">
            <a:avLst/>
          </a:prstGeom>
        </p:spPr>
      </p:pic>
      <p:pic>
        <p:nvPicPr>
          <p:cNvPr id="13" name="图片 12"/>
          <p:cNvPicPr>
            <a:picLocks noChangeAspect="1"/>
          </p:cNvPicPr>
          <p:nvPr/>
        </p:nvPicPr>
        <p:blipFill>
          <a:blip r:embed="rId8" cstate="email"/>
          <a:stretch>
            <a:fillRect/>
          </a:stretch>
        </p:blipFill>
        <p:spPr>
          <a:xfrm>
            <a:off x="6015330" y="5124309"/>
            <a:ext cx="864316" cy="1236001"/>
          </a:xfrm>
          <a:prstGeom prst="rect">
            <a:avLst/>
          </a:prstGeom>
        </p:spPr>
      </p:pic>
      <p:pic>
        <p:nvPicPr>
          <p:cNvPr id="14" name="图片 13"/>
          <p:cNvPicPr>
            <a:picLocks noChangeAspect="1"/>
          </p:cNvPicPr>
          <p:nvPr/>
        </p:nvPicPr>
        <p:blipFill>
          <a:blip r:embed="rId9" cstate="email"/>
          <a:stretch>
            <a:fillRect/>
          </a:stretch>
        </p:blipFill>
        <p:spPr>
          <a:xfrm>
            <a:off x="7311594" y="5124309"/>
            <a:ext cx="1541461" cy="1163367"/>
          </a:xfrm>
          <a:prstGeom prst="rect">
            <a:avLst/>
          </a:prstGeom>
        </p:spPr>
      </p:pic>
      <p:pic>
        <p:nvPicPr>
          <p:cNvPr id="15" name="图片 14"/>
          <p:cNvPicPr>
            <a:picLocks noChangeAspect="1"/>
          </p:cNvPicPr>
          <p:nvPr/>
        </p:nvPicPr>
        <p:blipFill>
          <a:blip r:embed="rId10" cstate="email"/>
          <a:stretch>
            <a:fillRect/>
          </a:stretch>
        </p:blipFill>
        <p:spPr>
          <a:xfrm>
            <a:off x="9206678" y="5065222"/>
            <a:ext cx="1366676" cy="1295088"/>
          </a:xfrm>
          <a:prstGeom prst="rect">
            <a:avLst/>
          </a:prstGeom>
        </p:spPr>
      </p:pic>
      <p:pic>
        <p:nvPicPr>
          <p:cNvPr id="16" name="图片 15"/>
          <p:cNvPicPr>
            <a:picLocks noChangeAspect="1"/>
          </p:cNvPicPr>
          <p:nvPr/>
        </p:nvPicPr>
        <p:blipFill>
          <a:blip r:embed="rId11"/>
          <a:stretch>
            <a:fillRect/>
          </a:stretch>
        </p:blipFill>
        <p:spPr>
          <a:xfrm>
            <a:off x="1261919" y="3722367"/>
            <a:ext cx="2000734" cy="935667"/>
          </a:xfrm>
          <a:prstGeom prst="rect">
            <a:avLst/>
          </a:prstGeom>
        </p:spPr>
      </p:pic>
      <p:pic>
        <p:nvPicPr>
          <p:cNvPr id="17" name="图片 16"/>
          <p:cNvPicPr>
            <a:picLocks noChangeAspect="1"/>
          </p:cNvPicPr>
          <p:nvPr/>
        </p:nvPicPr>
        <p:blipFill>
          <a:blip r:embed="rId12"/>
          <a:stretch>
            <a:fillRect/>
          </a:stretch>
        </p:blipFill>
        <p:spPr>
          <a:xfrm>
            <a:off x="3508812" y="3704312"/>
            <a:ext cx="2131157" cy="953722"/>
          </a:xfrm>
          <a:prstGeom prst="rect">
            <a:avLst/>
          </a:prstGeom>
        </p:spPr>
      </p:pic>
      <p:pic>
        <p:nvPicPr>
          <p:cNvPr id="18" name="图片 17"/>
          <p:cNvPicPr>
            <a:picLocks noChangeAspect="1"/>
          </p:cNvPicPr>
          <p:nvPr/>
        </p:nvPicPr>
        <p:blipFill>
          <a:blip r:embed="rId13"/>
          <a:stretch>
            <a:fillRect/>
          </a:stretch>
        </p:blipFill>
        <p:spPr>
          <a:xfrm>
            <a:off x="5922834" y="3722367"/>
            <a:ext cx="2166556" cy="878743"/>
          </a:xfrm>
          <a:prstGeom prst="rect">
            <a:avLst/>
          </a:prstGeom>
        </p:spPr>
      </p:pic>
      <p:pic>
        <p:nvPicPr>
          <p:cNvPr id="19" name="图片 18"/>
          <p:cNvPicPr>
            <a:picLocks noChangeAspect="1"/>
          </p:cNvPicPr>
          <p:nvPr/>
        </p:nvPicPr>
        <p:blipFill>
          <a:blip r:embed="rId14" cstate="email"/>
          <a:stretch>
            <a:fillRect/>
          </a:stretch>
        </p:blipFill>
        <p:spPr>
          <a:xfrm>
            <a:off x="8372255" y="3690021"/>
            <a:ext cx="1049630" cy="110270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垂直媒体</a:t>
            </a:r>
            <a:endParaRPr kumimoji="1" lang="zh-CN" altLang="en-US" sz="2400" b="1" dirty="0">
              <a:solidFill>
                <a:srgbClr val="0269ED"/>
              </a:solidFill>
            </a:endParaRPr>
          </a:p>
        </p:txBody>
      </p:sp>
      <p:sp>
        <p:nvSpPr>
          <p:cNvPr id="3" name="文本框 2"/>
          <p:cNvSpPr txBox="1"/>
          <p:nvPr/>
        </p:nvSpPr>
        <p:spPr>
          <a:xfrm>
            <a:off x="761999" y="1149928"/>
            <a:ext cx="9919854" cy="1477328"/>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垂直媒体分为垂直网站</a:t>
            </a:r>
            <a:r>
              <a:rPr kumimoji="1" lang="zh-CN" altLang="en-US" smtClean="0"/>
              <a:t>和垂直搜索。</a:t>
            </a:r>
            <a:endParaRPr kumimoji="1" lang="zh-CN" altLang="en-US" smtClean="0"/>
          </a:p>
          <a:p>
            <a:pPr marL="285750" indent="-285750">
              <a:buFont typeface="Wingdings" panose="05000000000000000000" charset="2"/>
              <a:buChar char="Ø"/>
            </a:pPr>
            <a:r>
              <a:rPr kumimoji="1" lang="zh-CN" altLang="en-US" dirty="0" smtClean="0"/>
              <a:t>垂直</a:t>
            </a:r>
            <a:r>
              <a:rPr kumimoji="1" lang="zh-CN" altLang="en-US" dirty="0"/>
              <a:t>网站和第一代大而全的水平网站（又称综合性网站）不同，垂直网站注意力集中在某些特定的领域或某种特定的需求。</a:t>
            </a:r>
            <a:endParaRPr kumimoji="1" lang="zh-CN" altLang="en-US" dirty="0"/>
          </a:p>
          <a:p>
            <a:pPr marL="285750" indent="-285750">
              <a:buFont typeface="Wingdings" panose="05000000000000000000" charset="2"/>
              <a:buChar char="Ø"/>
            </a:pPr>
            <a:r>
              <a:rPr kumimoji="1" lang="zh-CN" altLang="en-US" dirty="0"/>
              <a:t>垂直搜索对于消费者的意义是显而易见的。随着互联网用户和网上的内容急剧增长，通用信息源向专用信息源的过渡是很自然的。</a:t>
            </a:r>
          </a:p>
        </p:txBody>
      </p:sp>
      <p:pic>
        <p:nvPicPr>
          <p:cNvPr id="4" name="图片 3"/>
          <p:cNvPicPr>
            <a:picLocks noChangeAspect="1"/>
          </p:cNvPicPr>
          <p:nvPr/>
        </p:nvPicPr>
        <p:blipFill>
          <a:blip r:embed="rId1"/>
          <a:stretch>
            <a:fillRect/>
          </a:stretch>
        </p:blipFill>
        <p:spPr>
          <a:xfrm>
            <a:off x="1011379" y="2918021"/>
            <a:ext cx="3352800" cy="1143000"/>
          </a:xfrm>
          <a:prstGeom prst="rect">
            <a:avLst/>
          </a:prstGeom>
        </p:spPr>
      </p:pic>
      <p:pic>
        <p:nvPicPr>
          <p:cNvPr id="5" name="图片 4"/>
          <p:cNvPicPr>
            <a:picLocks noChangeAspect="1"/>
          </p:cNvPicPr>
          <p:nvPr/>
        </p:nvPicPr>
        <p:blipFill>
          <a:blip r:embed="rId2"/>
          <a:stretch>
            <a:fillRect/>
          </a:stretch>
        </p:blipFill>
        <p:spPr>
          <a:xfrm>
            <a:off x="4675906" y="3079750"/>
            <a:ext cx="2736273" cy="964712"/>
          </a:xfrm>
          <a:prstGeom prst="rect">
            <a:avLst/>
          </a:prstGeom>
        </p:spPr>
      </p:pic>
      <p:pic>
        <p:nvPicPr>
          <p:cNvPr id="6" name="图片 5"/>
          <p:cNvPicPr>
            <a:picLocks noChangeAspect="1"/>
          </p:cNvPicPr>
          <p:nvPr/>
        </p:nvPicPr>
        <p:blipFill>
          <a:blip r:embed="rId3"/>
          <a:stretch>
            <a:fillRect/>
          </a:stretch>
        </p:blipFill>
        <p:spPr>
          <a:xfrm>
            <a:off x="7467597" y="3121221"/>
            <a:ext cx="3187700" cy="736600"/>
          </a:xfrm>
          <a:prstGeom prst="rect">
            <a:avLst/>
          </a:prstGeom>
        </p:spPr>
      </p:pic>
      <p:pic>
        <p:nvPicPr>
          <p:cNvPr id="7" name="图片 6"/>
          <p:cNvPicPr>
            <a:picLocks noChangeAspect="1"/>
          </p:cNvPicPr>
          <p:nvPr/>
        </p:nvPicPr>
        <p:blipFill>
          <a:blip r:embed="rId4"/>
          <a:stretch>
            <a:fillRect/>
          </a:stretch>
        </p:blipFill>
        <p:spPr>
          <a:xfrm>
            <a:off x="1497442" y="4513515"/>
            <a:ext cx="4546600" cy="736600"/>
          </a:xfrm>
          <a:prstGeom prst="rect">
            <a:avLst/>
          </a:prstGeom>
        </p:spPr>
      </p:pic>
      <p:pic>
        <p:nvPicPr>
          <p:cNvPr id="8" name="图片 7"/>
          <p:cNvPicPr>
            <a:picLocks noChangeAspect="1"/>
          </p:cNvPicPr>
          <p:nvPr/>
        </p:nvPicPr>
        <p:blipFill>
          <a:blip r:embed="rId5"/>
          <a:stretch>
            <a:fillRect/>
          </a:stretch>
        </p:blipFill>
        <p:spPr>
          <a:xfrm>
            <a:off x="7161068" y="4496956"/>
            <a:ext cx="2247900" cy="6985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广告联盟</a:t>
            </a:r>
            <a:endParaRPr kumimoji="1" lang="zh-CN" altLang="en-US" sz="2400" b="1" dirty="0">
              <a:solidFill>
                <a:srgbClr val="0269ED"/>
              </a:solidFill>
            </a:endParaRPr>
          </a:p>
        </p:txBody>
      </p:sp>
      <p:sp>
        <p:nvSpPr>
          <p:cNvPr id="3" name="文本框 2"/>
          <p:cNvSpPr txBox="1"/>
          <p:nvPr/>
        </p:nvSpPr>
        <p:spPr>
          <a:xfrm>
            <a:off x="761999" y="1149928"/>
            <a:ext cx="9919854" cy="2031325"/>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a:t>广告联盟通常指网络广告联盟，指集合中小网络媒体资源（又称联盟会员，如中小网站、个人网站、</a:t>
            </a:r>
            <a:r>
              <a:rPr kumimoji="1" lang="en-US" altLang="zh-CN" dirty="0"/>
              <a:t>WAP</a:t>
            </a:r>
            <a:r>
              <a:rPr kumimoji="1" lang="zh-CN" altLang="en-US" dirty="0"/>
              <a:t>站点等）组成联盟，通过联盟平台帮助广告主实现广告投放，并进行广告投放数据监测统计，广告主则按照网络广告的实际效果向联盟会员支付广告费用的网络广告组织投放形式</a:t>
            </a:r>
            <a:r>
              <a:rPr kumimoji="1" lang="zh-CN" altLang="en-US" dirty="0" smtClean="0"/>
              <a:t>。</a:t>
            </a:r>
            <a:endParaRPr kumimoji="1" lang="zh-CN" altLang="en-US" dirty="0" smtClean="0"/>
          </a:p>
          <a:p>
            <a:pPr marL="285750" indent="-285750">
              <a:buFont typeface="Wingdings" panose="05000000000000000000" charset="2"/>
              <a:buChar char="Ø"/>
            </a:pPr>
            <a:r>
              <a:rPr kumimoji="1" lang="zh-CN" altLang="en-US" dirty="0"/>
              <a:t>例如</a:t>
            </a:r>
            <a:r>
              <a:rPr kumimoji="1" lang="en-US" altLang="zh-CN" dirty="0"/>
              <a:t>GOOGLE</a:t>
            </a:r>
            <a:r>
              <a:rPr kumimoji="1" lang="zh-CN" altLang="en-US" dirty="0"/>
              <a:t>广告以及搜狗、百度、</a:t>
            </a:r>
            <a:r>
              <a:rPr kumimoji="1" lang="en-US" altLang="zh-CN" dirty="0"/>
              <a:t>YAHOO</a:t>
            </a:r>
            <a:r>
              <a:rPr kumimoji="1" lang="zh-CN" altLang="en-US" dirty="0"/>
              <a:t>等国内的广告联盟， 多数都是这一类，他们自己本身没有广告发布站，靠的就是庞大的中小站长的网站来展示广告并且消耗点击，广告联盟挣取佣金。</a:t>
            </a:r>
          </a:p>
        </p:txBody>
      </p:sp>
      <p:pic>
        <p:nvPicPr>
          <p:cNvPr id="4" name="图片 3"/>
          <p:cNvPicPr>
            <a:picLocks noChangeAspect="1"/>
          </p:cNvPicPr>
          <p:nvPr/>
        </p:nvPicPr>
        <p:blipFill>
          <a:blip r:embed="rId1" cstate="email"/>
          <a:stretch>
            <a:fillRect/>
          </a:stretch>
        </p:blipFill>
        <p:spPr>
          <a:xfrm>
            <a:off x="3742304" y="3661700"/>
            <a:ext cx="6939549" cy="2005690"/>
          </a:xfrm>
          <a:prstGeom prst="rect">
            <a:avLst/>
          </a:prstGeom>
        </p:spPr>
      </p:pic>
      <p:pic>
        <p:nvPicPr>
          <p:cNvPr id="5" name="图片 4"/>
          <p:cNvPicPr>
            <a:picLocks noChangeAspect="1"/>
          </p:cNvPicPr>
          <p:nvPr/>
        </p:nvPicPr>
        <p:blipFill>
          <a:blip r:embed="rId2"/>
          <a:stretch>
            <a:fillRect/>
          </a:stretch>
        </p:blipFill>
        <p:spPr>
          <a:xfrm>
            <a:off x="1205807" y="3661700"/>
            <a:ext cx="2095500" cy="584200"/>
          </a:xfrm>
          <a:prstGeom prst="rect">
            <a:avLst/>
          </a:prstGeom>
        </p:spPr>
      </p:pic>
      <p:pic>
        <p:nvPicPr>
          <p:cNvPr id="6" name="图片 5"/>
          <p:cNvPicPr>
            <a:picLocks noChangeAspect="1"/>
          </p:cNvPicPr>
          <p:nvPr/>
        </p:nvPicPr>
        <p:blipFill>
          <a:blip r:embed="rId3"/>
          <a:stretch>
            <a:fillRect/>
          </a:stretch>
        </p:blipFill>
        <p:spPr>
          <a:xfrm>
            <a:off x="1463309" y="4664545"/>
            <a:ext cx="1397000" cy="6223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腾讯广告联盟（广点通）</a:t>
            </a:r>
            <a:endParaRPr kumimoji="1" lang="zh-CN" altLang="en-US" sz="2400" b="1" dirty="0">
              <a:solidFill>
                <a:srgbClr val="0269ED"/>
              </a:solidFill>
            </a:endParaRPr>
          </a:p>
        </p:txBody>
      </p:sp>
      <p:pic>
        <p:nvPicPr>
          <p:cNvPr id="4" name="图片 3"/>
          <p:cNvPicPr>
            <a:picLocks noChangeAspect="1"/>
          </p:cNvPicPr>
          <p:nvPr/>
        </p:nvPicPr>
        <p:blipFill>
          <a:blip r:embed="rId1" cstate="email"/>
          <a:stretch>
            <a:fillRect/>
          </a:stretch>
        </p:blipFill>
        <p:spPr>
          <a:xfrm>
            <a:off x="1703032" y="905010"/>
            <a:ext cx="8313805" cy="5357423"/>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程序化广告计算方式</a:t>
            </a:r>
            <a:endParaRPr kumimoji="1" lang="zh-CN" altLang="en-US" sz="2400" b="1" dirty="0">
              <a:solidFill>
                <a:srgbClr val="0269ED"/>
              </a:solidFill>
            </a:endParaRPr>
          </a:p>
        </p:txBody>
      </p:sp>
      <p:graphicFrame>
        <p:nvGraphicFramePr>
          <p:cNvPr id="3" name="表格 2"/>
          <p:cNvGraphicFramePr>
            <a:graphicFrameLocks noGrp="1"/>
          </p:cNvGraphicFramePr>
          <p:nvPr/>
        </p:nvGraphicFramePr>
        <p:xfrm>
          <a:off x="970671" y="1052173"/>
          <a:ext cx="10099112" cy="4736720"/>
        </p:xfrm>
        <a:graphic>
          <a:graphicData uri="http://schemas.openxmlformats.org/drawingml/2006/table">
            <a:tbl>
              <a:tblPr firstRow="1" bandRow="1">
                <a:tableStyleId>{5C22544A-7EE6-4342-B048-85BDC9FD1C3A}</a:tableStyleId>
              </a:tblPr>
              <a:tblGrid>
                <a:gridCol w="1897220"/>
                <a:gridCol w="3048000"/>
                <a:gridCol w="2669310"/>
                <a:gridCol w="2484582"/>
              </a:tblGrid>
              <a:tr h="554954">
                <a:tc>
                  <a:txBody>
                    <a:bodyPr/>
                    <a:lstStyle/>
                    <a:p>
                      <a:pPr algn="ctr"/>
                      <a:r>
                        <a:rPr lang="zh-CN" altLang="en-US" dirty="0" smtClean="0"/>
                        <a:t>结算方式</a:t>
                      </a:r>
                      <a:endParaRPr lang="zh-CN" altLang="en-US" dirty="0"/>
                    </a:p>
                  </a:txBody>
                  <a:tcPr anchor="ctr"/>
                </a:tc>
                <a:tc>
                  <a:txBody>
                    <a:bodyPr/>
                    <a:lstStyle/>
                    <a:p>
                      <a:pPr algn="ctr"/>
                      <a:r>
                        <a:rPr lang="zh-CN" altLang="en-US" dirty="0" smtClean="0"/>
                        <a:t>点击率预估／点击价值预估</a:t>
                      </a:r>
                      <a:endParaRPr lang="zh-CN" altLang="en-US" dirty="0"/>
                    </a:p>
                  </a:txBody>
                  <a:tcPr anchor="ctr"/>
                </a:tc>
                <a:tc>
                  <a:txBody>
                    <a:bodyPr/>
                    <a:lstStyle/>
                    <a:p>
                      <a:pPr algn="ctr"/>
                      <a:r>
                        <a:rPr lang="zh-CN" altLang="en-US" dirty="0" smtClean="0"/>
                        <a:t>优缺点</a:t>
                      </a:r>
                      <a:endParaRPr lang="zh-CN" altLang="en-US" dirty="0"/>
                    </a:p>
                  </a:txBody>
                  <a:tcPr anchor="ctr"/>
                </a:tc>
                <a:tc>
                  <a:txBody>
                    <a:bodyPr/>
                    <a:lstStyle/>
                    <a:p>
                      <a:pPr algn="ctr"/>
                      <a:r>
                        <a:rPr lang="zh-CN" altLang="en-US" dirty="0" smtClean="0"/>
                        <a:t>适用场景</a:t>
                      </a:r>
                      <a:endParaRPr lang="zh-CN" altLang="en-US" dirty="0"/>
                    </a:p>
                  </a:txBody>
                  <a:tcPr anchor="ctr"/>
                </a:tc>
              </a:tr>
              <a:tr h="997682">
                <a:tc>
                  <a:txBody>
                    <a:bodyPr/>
                    <a:lstStyle/>
                    <a:p>
                      <a:pPr algn="ctr"/>
                      <a:r>
                        <a:rPr lang="en-US" altLang="zh-CN" dirty="0" smtClean="0"/>
                        <a:t>CPT</a:t>
                      </a:r>
                      <a:endParaRPr lang="zh-CN" altLang="en-US" dirty="0" smtClean="0"/>
                    </a:p>
                    <a:p>
                      <a:pPr algn="ctr"/>
                      <a:r>
                        <a:rPr lang="zh-CN" altLang="en-US" dirty="0" smtClean="0"/>
                        <a:t>时间段消耗</a:t>
                      </a:r>
                      <a:endParaRPr lang="zh-CN" altLang="en-US" dirty="0"/>
                    </a:p>
                  </a:txBody>
                  <a:tcPr anchor="ctr"/>
                </a:tc>
                <a:tc>
                  <a:txBody>
                    <a:bodyPr/>
                    <a:lstStyle/>
                    <a:p>
                      <a:pPr algn="ctr"/>
                      <a:r>
                        <a:rPr lang="zh-CN" altLang="en-US" dirty="0" smtClean="0"/>
                        <a:t>需求方</a:t>
                      </a:r>
                      <a:endParaRPr lang="zh-CN" altLang="en-US" dirty="0"/>
                    </a:p>
                  </a:txBody>
                  <a:tcPr anchor="ctr"/>
                </a:tc>
                <a:tc>
                  <a:txBody>
                    <a:bodyPr/>
                    <a:lstStyle/>
                    <a:p>
                      <a:pPr algn="l"/>
                      <a:r>
                        <a:rPr lang="zh-CN" altLang="en-US" dirty="0" smtClean="0"/>
                        <a:t>充分发挥出窗效应</a:t>
                      </a:r>
                      <a:endParaRPr lang="zh-CN" altLang="en-US" dirty="0" smtClean="0"/>
                    </a:p>
                    <a:p>
                      <a:pPr algn="l"/>
                      <a:r>
                        <a:rPr lang="zh-CN" altLang="en-US" dirty="0" smtClean="0"/>
                        <a:t>不是按定向流量采买</a:t>
                      </a:r>
                      <a:endParaRPr lang="zh-CN" altLang="en-US" dirty="0"/>
                    </a:p>
                  </a:txBody>
                  <a:tcPr anchor="ctr"/>
                </a:tc>
                <a:tc>
                  <a:txBody>
                    <a:bodyPr/>
                    <a:lstStyle/>
                    <a:p>
                      <a:pPr algn="l"/>
                      <a:r>
                        <a:rPr lang="zh-CN" altLang="en-US" dirty="0" smtClean="0"/>
                        <a:t>有高曝光度要求的品牌广告</a:t>
                      </a:r>
                      <a:endParaRPr lang="zh-CN" altLang="en-US" dirty="0"/>
                    </a:p>
                  </a:txBody>
                  <a:tcPr anchor="ctr"/>
                </a:tc>
              </a:tr>
              <a:tr h="997682">
                <a:tc>
                  <a:txBody>
                    <a:bodyPr/>
                    <a:lstStyle/>
                    <a:p>
                      <a:pPr algn="ctr"/>
                      <a:r>
                        <a:rPr lang="en-US" altLang="zh-CN" dirty="0" smtClean="0"/>
                        <a:t>CPM</a:t>
                      </a:r>
                      <a:endParaRPr lang="zh-CN" altLang="en-US" dirty="0" smtClean="0"/>
                    </a:p>
                    <a:p>
                      <a:pPr algn="ctr"/>
                      <a:r>
                        <a:rPr lang="zh-CN" altLang="en-US" dirty="0" smtClean="0"/>
                        <a:t>千次展示消耗</a:t>
                      </a:r>
                      <a:endParaRPr lang="zh-CN" altLang="en-US" dirty="0"/>
                    </a:p>
                  </a:txBody>
                  <a:tcPr anchor="ctr"/>
                </a:tc>
                <a:tc>
                  <a:txBody>
                    <a:bodyPr/>
                    <a:lstStyle/>
                    <a:p>
                      <a:pPr algn="ctr"/>
                      <a:r>
                        <a:rPr lang="zh-CN" altLang="en-US" dirty="0" smtClean="0"/>
                        <a:t>需求方</a:t>
                      </a:r>
                      <a:endParaRPr lang="zh-CN" altLang="en-US" dirty="0"/>
                    </a:p>
                  </a:txBody>
                  <a:tcPr anchor="ctr"/>
                </a:tc>
                <a:tc>
                  <a:txBody>
                    <a:bodyPr/>
                    <a:lstStyle/>
                    <a:p>
                      <a:pPr algn="l"/>
                      <a:r>
                        <a:rPr lang="zh-CN" altLang="en-US" dirty="0" smtClean="0"/>
                        <a:t>利用受众定向选择目标人群合约或非合约购买，定向颗粒度较粗</a:t>
                      </a:r>
                      <a:endParaRPr lang="zh-CN" altLang="en-US" dirty="0"/>
                    </a:p>
                  </a:txBody>
                  <a:tcPr anchor="ctr"/>
                </a:tc>
                <a:tc>
                  <a:txBody>
                    <a:bodyPr/>
                    <a:lstStyle/>
                    <a:p>
                      <a:pPr algn="l"/>
                      <a:r>
                        <a:rPr lang="en-US" altLang="zh-CN" dirty="0" smtClean="0"/>
                        <a:t>1</a:t>
                      </a:r>
                      <a:r>
                        <a:rPr lang="zh-CN" altLang="en-US" dirty="0" smtClean="0"/>
                        <a:t>、有受众选择要求的品牌广告；</a:t>
                      </a:r>
                      <a:r>
                        <a:rPr lang="en-US" altLang="zh-CN" dirty="0" smtClean="0"/>
                        <a:t>2</a:t>
                      </a:r>
                      <a:r>
                        <a:rPr lang="zh-CN" altLang="en-US" dirty="0" smtClean="0"/>
                        <a:t>、实时竞价广告；</a:t>
                      </a:r>
                      <a:endParaRPr lang="zh-CN" altLang="en-US" dirty="0"/>
                    </a:p>
                  </a:txBody>
                  <a:tcPr anchor="ctr"/>
                </a:tc>
              </a:tr>
              <a:tr h="997682">
                <a:tc>
                  <a:txBody>
                    <a:bodyPr/>
                    <a:lstStyle/>
                    <a:p>
                      <a:pPr algn="ctr"/>
                      <a:r>
                        <a:rPr lang="en-US" altLang="zh-CN" dirty="0" smtClean="0"/>
                        <a:t>CPC</a:t>
                      </a:r>
                      <a:endParaRPr lang="zh-CN" altLang="en-US" dirty="0" smtClean="0"/>
                    </a:p>
                    <a:p>
                      <a:pPr algn="ctr"/>
                      <a:r>
                        <a:rPr lang="zh-CN" altLang="en-US" dirty="0" smtClean="0"/>
                        <a:t>点击消耗</a:t>
                      </a:r>
                      <a:endParaRPr lang="zh-CN" altLang="en-US" dirty="0"/>
                    </a:p>
                  </a:txBody>
                  <a:tcPr anchor="ctr"/>
                </a:tc>
                <a:tc>
                  <a:txBody>
                    <a:bodyPr/>
                    <a:lstStyle/>
                    <a:p>
                      <a:pPr algn="ctr"/>
                      <a:r>
                        <a:rPr lang="zh-CN" altLang="en-US" dirty="0" smtClean="0"/>
                        <a:t>需求方／供给方</a:t>
                      </a:r>
                      <a:endParaRPr lang="zh-CN" altLang="en-US" dirty="0"/>
                    </a:p>
                  </a:txBody>
                  <a:tcPr anchor="ctr"/>
                </a:tc>
                <a:tc>
                  <a:txBody>
                    <a:bodyPr/>
                    <a:lstStyle/>
                    <a:p>
                      <a:pPr algn="l"/>
                      <a:r>
                        <a:rPr lang="zh-CN" altLang="en-US" dirty="0" smtClean="0"/>
                        <a:t>定向颗粒度较细</a:t>
                      </a:r>
                      <a:endParaRPr lang="zh-CN" altLang="en-US" dirty="0" smtClean="0"/>
                    </a:p>
                    <a:p>
                      <a:pPr algn="l"/>
                      <a:r>
                        <a:rPr lang="zh-CN" altLang="en-US" dirty="0" smtClean="0"/>
                        <a:t>供给方与需求方分工明确</a:t>
                      </a:r>
                      <a:endParaRPr lang="zh-CN" altLang="en-US" dirty="0"/>
                    </a:p>
                  </a:txBody>
                  <a:tcPr anchor="ctr"/>
                </a:tc>
                <a:tc>
                  <a:txBody>
                    <a:bodyPr/>
                    <a:lstStyle/>
                    <a:p>
                      <a:pPr algn="l"/>
                      <a:r>
                        <a:rPr lang="zh-CN" altLang="en-US" dirty="0" smtClean="0"/>
                        <a:t>竞价广告网络</a:t>
                      </a:r>
                      <a:endParaRPr lang="zh-CN" altLang="en-US" dirty="0"/>
                    </a:p>
                  </a:txBody>
                  <a:tcPr anchor="ctr"/>
                </a:tc>
              </a:tr>
              <a:tr h="997682">
                <a:tc>
                  <a:txBody>
                    <a:bodyPr/>
                    <a:lstStyle/>
                    <a:p>
                      <a:pPr algn="ctr"/>
                      <a:r>
                        <a:rPr lang="en-US" altLang="zh-CN" dirty="0" smtClean="0"/>
                        <a:t>CPA/CPS/ROI</a:t>
                      </a:r>
                      <a:endParaRPr lang="zh-CN" altLang="en-US" dirty="0" smtClean="0"/>
                    </a:p>
                    <a:p>
                      <a:pPr algn="ctr"/>
                      <a:r>
                        <a:rPr lang="zh-CN" altLang="en-US" dirty="0" smtClean="0"/>
                        <a:t>用户行为消耗／用户购买消耗／投入回报比</a:t>
                      </a:r>
                      <a:endParaRPr lang="zh-CN" altLang="en-US" dirty="0"/>
                    </a:p>
                  </a:txBody>
                  <a:tcPr anchor="ctr"/>
                </a:tc>
                <a:tc>
                  <a:txBody>
                    <a:bodyPr/>
                    <a:lstStyle/>
                    <a:p>
                      <a:pPr algn="ctr"/>
                      <a:r>
                        <a:rPr lang="zh-CN" altLang="en-US" dirty="0" smtClean="0"/>
                        <a:t>供给方</a:t>
                      </a:r>
                      <a:endParaRPr lang="zh-CN" altLang="en-US" dirty="0"/>
                    </a:p>
                  </a:txBody>
                  <a:tcPr anchor="ctr"/>
                </a:tc>
                <a:tc>
                  <a:txBody>
                    <a:bodyPr/>
                    <a:lstStyle/>
                    <a:p>
                      <a:pPr algn="l"/>
                      <a:r>
                        <a:rPr lang="zh-CN" altLang="en-US" dirty="0" smtClean="0"/>
                        <a:t>需求方无任何风险</a:t>
                      </a:r>
                      <a:endParaRPr lang="zh-CN" altLang="en-US" dirty="0" smtClean="0"/>
                    </a:p>
                    <a:p>
                      <a:pPr algn="l"/>
                      <a:r>
                        <a:rPr lang="zh-CN" altLang="en-US" dirty="0" smtClean="0"/>
                        <a:t>供给方运营难度较大</a:t>
                      </a:r>
                      <a:endParaRPr lang="zh-CN" altLang="en-US" dirty="0"/>
                    </a:p>
                  </a:txBody>
                  <a:tcPr anchor="ctr"/>
                </a:tc>
                <a:tc>
                  <a:txBody>
                    <a:bodyPr/>
                    <a:lstStyle/>
                    <a:p>
                      <a:pPr algn="l"/>
                      <a:r>
                        <a:rPr lang="en-US" altLang="zh-CN" dirty="0" smtClean="0"/>
                        <a:t>1</a:t>
                      </a:r>
                      <a:r>
                        <a:rPr lang="zh-CN" altLang="en-US" dirty="0" smtClean="0"/>
                        <a:t>、效果类广告联盟；</a:t>
                      </a:r>
                      <a:r>
                        <a:rPr lang="en-US" altLang="zh-CN" dirty="0" smtClean="0"/>
                        <a:t>2</a:t>
                      </a:r>
                      <a:r>
                        <a:rPr lang="zh-CN" altLang="en-US" dirty="0" smtClean="0"/>
                        <a:t>、效果类</a:t>
                      </a:r>
                      <a:r>
                        <a:rPr lang="en-US" altLang="zh-CN" dirty="0" smtClean="0"/>
                        <a:t>DSP</a:t>
                      </a:r>
                      <a:r>
                        <a:rPr lang="zh-CN" altLang="en-US" dirty="0" smtClean="0"/>
                        <a:t>；</a:t>
                      </a:r>
                      <a:endParaRPr lang="zh-CN" altLang="en-US" dirty="0"/>
                    </a:p>
                  </a:txBody>
                  <a:tcPr anchor="ct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alphaModFix amt="20000"/>
          </a:blip>
          <a:srcRect/>
          <a:stretch>
            <a:fillRect/>
          </a:stretch>
        </a:blipFill>
        <a:effectLst/>
      </p:bgPr>
    </p:bg>
    <p:spTree>
      <p:nvGrpSpPr>
        <p:cNvPr id="1" name=""/>
        <p:cNvGrpSpPr/>
        <p:nvPr/>
      </p:nvGrpSpPr>
      <p:grpSpPr>
        <a:xfrm>
          <a:off x="0" y="0"/>
          <a:ext cx="0" cy="0"/>
          <a:chOff x="0" y="0"/>
          <a:chExt cx="0" cy="0"/>
        </a:xfrm>
      </p:grpSpPr>
      <p:sp>
        <p:nvSpPr>
          <p:cNvPr id="3" name="椭圆 2"/>
          <p:cNvSpPr/>
          <p:nvPr/>
        </p:nvSpPr>
        <p:spPr>
          <a:xfrm>
            <a:off x="4502725" y="1555532"/>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t>1</a:t>
            </a:r>
            <a:endParaRPr kumimoji="1" lang="zh-CN" altLang="en-US" sz="2000" dirty="0"/>
          </a:p>
        </p:txBody>
      </p:sp>
      <p:sp>
        <p:nvSpPr>
          <p:cNvPr id="5" name="可选流程 4"/>
          <p:cNvSpPr/>
          <p:nvPr/>
        </p:nvSpPr>
        <p:spPr>
          <a:xfrm>
            <a:off x="5320143" y="1507041"/>
            <a:ext cx="2521528"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程序化广告简史</a:t>
            </a:r>
            <a:endParaRPr kumimoji="1" lang="zh-CN" altLang="en-US" sz="2400" b="1" dirty="0">
              <a:latin typeface="STSong" charset="-122"/>
              <a:ea typeface="STSong" charset="-122"/>
              <a:cs typeface="STSong" charset="-122"/>
            </a:endParaRPr>
          </a:p>
        </p:txBody>
      </p:sp>
      <p:sp>
        <p:nvSpPr>
          <p:cNvPr id="11" name="椭圆 10"/>
          <p:cNvSpPr/>
          <p:nvPr/>
        </p:nvSpPr>
        <p:spPr>
          <a:xfrm>
            <a:off x="4502725" y="2691604"/>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t>2</a:t>
            </a:r>
            <a:endParaRPr kumimoji="1" lang="zh-CN" altLang="en-US" sz="2000" dirty="0"/>
          </a:p>
        </p:txBody>
      </p:sp>
      <p:sp>
        <p:nvSpPr>
          <p:cNvPr id="12" name="可选流程 11"/>
          <p:cNvSpPr/>
          <p:nvPr/>
        </p:nvSpPr>
        <p:spPr>
          <a:xfrm>
            <a:off x="5320143" y="2643113"/>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程序化广告概念</a:t>
            </a:r>
            <a:endParaRPr kumimoji="1" lang="zh-CN" altLang="en-US" sz="2400" b="1" dirty="0">
              <a:solidFill>
                <a:schemeClr val="tx1"/>
              </a:solidFill>
              <a:latin typeface="STSong" charset="-122"/>
              <a:ea typeface="STSong" charset="-122"/>
              <a:cs typeface="STSong" charset="-122"/>
            </a:endParaRPr>
          </a:p>
        </p:txBody>
      </p:sp>
      <p:sp>
        <p:nvSpPr>
          <p:cNvPr id="13" name="椭圆 12"/>
          <p:cNvSpPr/>
          <p:nvPr/>
        </p:nvSpPr>
        <p:spPr>
          <a:xfrm>
            <a:off x="4502725" y="3827676"/>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3</a:t>
            </a:r>
            <a:endParaRPr kumimoji="1" lang="zh-CN" altLang="en-US" sz="2000" dirty="0"/>
          </a:p>
        </p:txBody>
      </p:sp>
      <p:sp>
        <p:nvSpPr>
          <p:cNvPr id="14" name="可选流程 13"/>
          <p:cNvSpPr/>
          <p:nvPr/>
        </p:nvSpPr>
        <p:spPr>
          <a:xfrm>
            <a:off x="5320143" y="3779185"/>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术语定义</a:t>
            </a:r>
            <a:endParaRPr kumimoji="1" lang="zh-CN" altLang="en-US" sz="2400" b="1" dirty="0">
              <a:solidFill>
                <a:schemeClr val="tx1"/>
              </a:solidFill>
              <a:latin typeface="STSong" charset="-122"/>
              <a:ea typeface="STSong" charset="-122"/>
              <a:cs typeface="STSong" charset="-122"/>
            </a:endParaRPr>
          </a:p>
        </p:txBody>
      </p:sp>
      <p:sp>
        <p:nvSpPr>
          <p:cNvPr id="8" name="椭圆 7"/>
          <p:cNvSpPr/>
          <p:nvPr/>
        </p:nvSpPr>
        <p:spPr>
          <a:xfrm>
            <a:off x="4502725" y="4963748"/>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4</a:t>
            </a:r>
            <a:endParaRPr kumimoji="1" lang="zh-CN" altLang="en-US" sz="2000" dirty="0"/>
          </a:p>
        </p:txBody>
      </p:sp>
      <p:sp>
        <p:nvSpPr>
          <p:cNvPr id="9" name="可选流程 8"/>
          <p:cNvSpPr/>
          <p:nvPr/>
        </p:nvSpPr>
        <p:spPr>
          <a:xfrm>
            <a:off x="5320143" y="4915257"/>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移动广告形式</a:t>
            </a:r>
            <a:endParaRPr kumimoji="1" lang="zh-CN" altLang="en-US" sz="2400" b="1" dirty="0">
              <a:solidFill>
                <a:schemeClr val="tx1"/>
              </a:solidFill>
              <a:latin typeface="STSong" charset="-122"/>
              <a:ea typeface="STSong" charset="-122"/>
              <a:cs typeface="STSong"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en-US" altLang="zh-CN" sz="2400" b="1" dirty="0" smtClean="0">
                <a:solidFill>
                  <a:srgbClr val="0269ED"/>
                </a:solidFill>
              </a:rPr>
              <a:t>DSP</a:t>
            </a:r>
            <a:r>
              <a:rPr kumimoji="1" lang="zh-CN" altLang="en-US" sz="2400" b="1" dirty="0" smtClean="0">
                <a:solidFill>
                  <a:srgbClr val="0269ED"/>
                </a:solidFill>
              </a:rPr>
              <a:t>数据源</a:t>
            </a:r>
            <a:endParaRPr kumimoji="1" lang="zh-CN" altLang="en-US" sz="2400" b="1" dirty="0">
              <a:solidFill>
                <a:srgbClr val="0269ED"/>
              </a:solidFill>
            </a:endParaRPr>
          </a:p>
        </p:txBody>
      </p:sp>
      <p:sp>
        <p:nvSpPr>
          <p:cNvPr id="3" name="文本框 2"/>
          <p:cNvSpPr txBox="1"/>
          <p:nvPr/>
        </p:nvSpPr>
        <p:spPr>
          <a:xfrm>
            <a:off x="761999" y="1149928"/>
            <a:ext cx="9919854" cy="369332"/>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第一方数据是广告主提供的数据，或者是</a:t>
            </a:r>
            <a:r>
              <a:rPr lang="zh-CN" altLang="en-US" dirty="0" smtClean="0"/>
              <a:t>客户</a:t>
            </a:r>
            <a:r>
              <a:rPr lang="zh-CN" altLang="en-US" dirty="0"/>
              <a:t>网站</a:t>
            </a:r>
            <a:r>
              <a:rPr lang="zh-CN" altLang="en-US" dirty="0" smtClean="0"/>
              <a:t>或</a:t>
            </a:r>
            <a:r>
              <a:rPr lang="en-US" altLang="zh-CN" dirty="0" smtClean="0"/>
              <a:t>APP</a:t>
            </a:r>
            <a:r>
              <a:rPr lang="zh-CN" altLang="en-US" dirty="0" smtClean="0"/>
              <a:t>回传</a:t>
            </a:r>
            <a:r>
              <a:rPr lang="zh-CN" altLang="en-US" dirty="0"/>
              <a:t>的</a:t>
            </a:r>
            <a:r>
              <a:rPr lang="zh-CN" altLang="en-US" dirty="0" smtClean="0"/>
              <a:t>数据。</a:t>
            </a:r>
            <a:endParaRPr kumimoji="1" lang="zh-CN" altLang="en-US" dirty="0"/>
          </a:p>
        </p:txBody>
      </p:sp>
      <p:sp>
        <p:nvSpPr>
          <p:cNvPr id="4" name="文本框 3"/>
          <p:cNvSpPr txBox="1"/>
          <p:nvPr/>
        </p:nvSpPr>
        <p:spPr>
          <a:xfrm>
            <a:off x="761999" y="1911928"/>
            <a:ext cx="9919854" cy="369332"/>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第二方数据是在</a:t>
            </a:r>
            <a:r>
              <a:rPr lang="zh-CN" altLang="en-US" dirty="0" smtClean="0"/>
              <a:t>广告</a:t>
            </a:r>
            <a:r>
              <a:rPr lang="zh-CN" altLang="en-US" dirty="0"/>
              <a:t>投放中形成</a:t>
            </a:r>
            <a:r>
              <a:rPr lang="zh-CN" altLang="en-US" dirty="0" smtClean="0"/>
              <a:t>的曝光和点击数据。</a:t>
            </a:r>
            <a:endParaRPr kumimoji="1" lang="zh-CN" altLang="en-US" dirty="0"/>
          </a:p>
        </p:txBody>
      </p:sp>
      <p:sp>
        <p:nvSpPr>
          <p:cNvPr id="5" name="文本框 4"/>
          <p:cNvSpPr txBox="1"/>
          <p:nvPr/>
        </p:nvSpPr>
        <p:spPr>
          <a:xfrm>
            <a:off x="761999" y="2678486"/>
            <a:ext cx="9919854" cy="369332"/>
          </a:xfrm>
          <a:prstGeom prst="rect">
            <a:avLst/>
          </a:prstGeom>
          <a:noFill/>
        </p:spPr>
        <p:txBody>
          <a:bodyPr wrap="square" rtlCol="0">
            <a:spAutoFit/>
          </a:bodyPr>
          <a:lstStyle/>
          <a:p>
            <a:pPr marL="285750" indent="-285750">
              <a:buFont typeface="Wingdings" panose="05000000000000000000" charset="2"/>
              <a:buChar char="Ø"/>
            </a:pPr>
            <a:r>
              <a:rPr lang="zh-CN" altLang="en-US" dirty="0"/>
              <a:t>第三</a:t>
            </a:r>
            <a:r>
              <a:rPr lang="zh-CN" altLang="en-US" dirty="0" smtClean="0"/>
              <a:t>方数据是从电信、</a:t>
            </a:r>
            <a:r>
              <a:rPr lang="en-US" altLang="zh-CN" dirty="0" smtClean="0"/>
              <a:t>DMP</a:t>
            </a:r>
            <a:r>
              <a:rPr lang="zh-CN" altLang="en-US" dirty="0" smtClean="0"/>
              <a:t>或</a:t>
            </a:r>
            <a:r>
              <a:rPr lang="zh-CN" altLang="en-US" dirty="0"/>
              <a:t>竞品公司拿到的</a:t>
            </a:r>
            <a:r>
              <a:rPr lang="zh-CN" altLang="en-US" dirty="0" smtClean="0"/>
              <a:t>数据。</a:t>
            </a:r>
            <a:endParaRPr kumimoji="1" lang="zh-CN" altLang="en-US" dirty="0"/>
          </a:p>
        </p:txBody>
      </p:sp>
      <p:sp>
        <p:nvSpPr>
          <p:cNvPr id="6" name="文本框 5"/>
          <p:cNvSpPr txBox="1"/>
          <p:nvPr/>
        </p:nvSpPr>
        <p:spPr>
          <a:xfrm>
            <a:off x="761999" y="3445044"/>
            <a:ext cx="9919854" cy="369332"/>
          </a:xfrm>
          <a:prstGeom prst="rect">
            <a:avLst/>
          </a:prstGeom>
          <a:noFill/>
        </p:spPr>
        <p:txBody>
          <a:bodyPr wrap="square" rtlCol="0">
            <a:spAutoFit/>
          </a:bodyPr>
          <a:lstStyle/>
          <a:p>
            <a:pPr marL="285750" indent="-285750">
              <a:buFont typeface="Wingdings" panose="05000000000000000000" charset="2"/>
              <a:buChar char="Ø"/>
            </a:pPr>
            <a:r>
              <a:rPr lang="zh-CN" altLang="en-US" dirty="0" smtClean="0"/>
              <a:t>以第一方数据为基础，合理运用第二方数据和第三方数据，是实时竞价时代的重要方法论。</a:t>
            </a:r>
            <a:endParaRPr kumimoji="1"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重定向</a:t>
            </a:r>
            <a:endParaRPr kumimoji="1" lang="zh-CN" altLang="en-US" sz="2400" b="1" dirty="0">
              <a:solidFill>
                <a:srgbClr val="0269ED"/>
              </a:solidFill>
            </a:endParaRPr>
          </a:p>
        </p:txBody>
      </p:sp>
      <p:sp>
        <p:nvSpPr>
          <p:cNvPr id="3" name="文本框 2"/>
          <p:cNvSpPr txBox="1"/>
          <p:nvPr/>
        </p:nvSpPr>
        <p:spPr>
          <a:xfrm>
            <a:off x="761999" y="1149928"/>
            <a:ext cx="9919854" cy="646331"/>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重定向就是将曾经对广告主的产品（服务和商品）发生明确兴趣的用户找出来，向他们投放该广告主的广告。</a:t>
            </a:r>
            <a:endParaRPr kumimoji="1" lang="zh-CN" altLang="en-US" dirty="0"/>
          </a:p>
        </p:txBody>
      </p:sp>
      <p:cxnSp>
        <p:nvCxnSpPr>
          <p:cNvPr id="5" name="直线连接符 4"/>
          <p:cNvCxnSpPr/>
          <p:nvPr/>
        </p:nvCxnSpPr>
        <p:spPr>
          <a:xfrm flipV="1">
            <a:off x="1239981" y="1985712"/>
            <a:ext cx="9490362" cy="4156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flipV="1">
            <a:off x="1191491" y="4045527"/>
            <a:ext cx="9490362" cy="4156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flipV="1">
            <a:off x="1205346" y="6063778"/>
            <a:ext cx="9490362" cy="4156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78316" y="2191274"/>
            <a:ext cx="461665" cy="1648691"/>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vert="eaVert" wrap="square" rtlCol="0">
            <a:spAutoFit/>
          </a:bodyPr>
          <a:lstStyle/>
          <a:p>
            <a:r>
              <a:rPr kumimoji="1" lang="zh-CN" altLang="en-US" spc="300" dirty="0" smtClean="0"/>
              <a:t>品牌广告</a:t>
            </a:r>
            <a:endParaRPr kumimoji="1" lang="zh-CN" altLang="en-US" spc="300" dirty="0"/>
          </a:p>
        </p:txBody>
      </p:sp>
      <p:sp>
        <p:nvSpPr>
          <p:cNvPr id="9" name="文本框 8"/>
          <p:cNvSpPr txBox="1"/>
          <p:nvPr/>
        </p:nvSpPr>
        <p:spPr>
          <a:xfrm>
            <a:off x="743679" y="4318107"/>
            <a:ext cx="461665" cy="1648691"/>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vert="eaVert" wrap="square" rtlCol="0">
            <a:spAutoFit/>
          </a:bodyPr>
          <a:lstStyle/>
          <a:p>
            <a:r>
              <a:rPr kumimoji="1" lang="zh-CN" altLang="en-US" spc="300" dirty="0" smtClean="0"/>
              <a:t>效果广告</a:t>
            </a:r>
            <a:endParaRPr kumimoji="1" lang="zh-CN" altLang="en-US" spc="300" dirty="0"/>
          </a:p>
        </p:txBody>
      </p:sp>
      <p:sp>
        <p:nvSpPr>
          <p:cNvPr id="10" name="可选流程 9"/>
          <p:cNvSpPr/>
          <p:nvPr/>
        </p:nvSpPr>
        <p:spPr>
          <a:xfrm>
            <a:off x="1385451" y="2232837"/>
            <a:ext cx="2119749" cy="648859"/>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已经购买产品用户</a:t>
            </a:r>
            <a:endParaRPr kumimoji="1" lang="zh-CN" altLang="en-US" b="1" dirty="0">
              <a:latin typeface="STSong" charset="-122"/>
              <a:ea typeface="STSong" charset="-122"/>
              <a:cs typeface="STSong" charset="-122"/>
            </a:endParaRPr>
          </a:p>
        </p:txBody>
      </p:sp>
      <p:sp>
        <p:nvSpPr>
          <p:cNvPr id="11" name="可选流程 10"/>
          <p:cNvSpPr/>
          <p:nvPr/>
        </p:nvSpPr>
        <p:spPr>
          <a:xfrm>
            <a:off x="3851561" y="2232838"/>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在高知名度媒体看到广告</a:t>
            </a:r>
            <a:endParaRPr kumimoji="1" lang="zh-CN" altLang="en-US" b="1" dirty="0">
              <a:latin typeface="STSong" charset="-122"/>
              <a:ea typeface="STSong" charset="-122"/>
              <a:cs typeface="STSong" charset="-122"/>
            </a:endParaRPr>
          </a:p>
        </p:txBody>
      </p:sp>
      <p:sp>
        <p:nvSpPr>
          <p:cNvPr id="12" name="可选流程 11"/>
          <p:cNvSpPr/>
          <p:nvPr/>
        </p:nvSpPr>
        <p:spPr>
          <a:xfrm>
            <a:off x="6213763" y="2232838"/>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肯定自己决策正确性</a:t>
            </a:r>
            <a:endParaRPr kumimoji="1" lang="zh-CN" altLang="en-US" b="1" dirty="0">
              <a:latin typeface="STSong" charset="-122"/>
              <a:ea typeface="STSong" charset="-122"/>
              <a:cs typeface="STSong" charset="-122"/>
            </a:endParaRPr>
          </a:p>
        </p:txBody>
      </p:sp>
      <p:sp>
        <p:nvSpPr>
          <p:cNvPr id="13" name="可选流程 12"/>
          <p:cNvSpPr/>
          <p:nvPr/>
        </p:nvSpPr>
        <p:spPr>
          <a:xfrm>
            <a:off x="8575963" y="2232838"/>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对品牌认知度和认可度增加</a:t>
            </a:r>
            <a:endParaRPr kumimoji="1" lang="zh-CN" altLang="en-US" b="1" dirty="0">
              <a:latin typeface="STSong" charset="-122"/>
              <a:ea typeface="STSong" charset="-122"/>
              <a:cs typeface="STSong" charset="-122"/>
            </a:endParaRPr>
          </a:p>
        </p:txBody>
      </p:sp>
      <p:sp>
        <p:nvSpPr>
          <p:cNvPr id="14" name="右箭头 13"/>
          <p:cNvSpPr/>
          <p:nvPr/>
        </p:nvSpPr>
        <p:spPr>
          <a:xfrm>
            <a:off x="3505200" y="2395051"/>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p:cNvSpPr/>
          <p:nvPr/>
        </p:nvSpPr>
        <p:spPr>
          <a:xfrm>
            <a:off x="5867399" y="2395051"/>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p:cNvSpPr/>
          <p:nvPr/>
        </p:nvSpPr>
        <p:spPr>
          <a:xfrm>
            <a:off x="8215749" y="2395051"/>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可选流程 16"/>
          <p:cNvSpPr/>
          <p:nvPr/>
        </p:nvSpPr>
        <p:spPr>
          <a:xfrm>
            <a:off x="1385451" y="3113180"/>
            <a:ext cx="2119749" cy="648859"/>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浏览产品用户</a:t>
            </a:r>
            <a:endParaRPr kumimoji="1" lang="zh-CN" altLang="en-US" b="1" dirty="0">
              <a:latin typeface="STSong" charset="-122"/>
              <a:ea typeface="STSong" charset="-122"/>
              <a:cs typeface="STSong" charset="-122"/>
            </a:endParaRPr>
          </a:p>
        </p:txBody>
      </p:sp>
      <p:sp>
        <p:nvSpPr>
          <p:cNvPr id="18" name="可选流程 17"/>
          <p:cNvSpPr/>
          <p:nvPr/>
        </p:nvSpPr>
        <p:spPr>
          <a:xfrm>
            <a:off x="3851561" y="3113181"/>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在高知名度媒体看到广告</a:t>
            </a:r>
            <a:endParaRPr kumimoji="1" lang="zh-CN" altLang="en-US" b="1" dirty="0">
              <a:latin typeface="STSong" charset="-122"/>
              <a:ea typeface="STSong" charset="-122"/>
              <a:cs typeface="STSong" charset="-122"/>
            </a:endParaRPr>
          </a:p>
        </p:txBody>
      </p:sp>
      <p:sp>
        <p:nvSpPr>
          <p:cNvPr id="19" name="可选流程 18"/>
          <p:cNvSpPr/>
          <p:nvPr/>
        </p:nvSpPr>
        <p:spPr>
          <a:xfrm>
            <a:off x="6213763" y="3113181"/>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增加转化概率</a:t>
            </a:r>
            <a:endParaRPr kumimoji="1" lang="zh-CN" altLang="en-US" b="1" dirty="0">
              <a:latin typeface="STSong" charset="-122"/>
              <a:ea typeface="STSong" charset="-122"/>
              <a:cs typeface="STSong" charset="-122"/>
            </a:endParaRPr>
          </a:p>
        </p:txBody>
      </p:sp>
      <p:sp>
        <p:nvSpPr>
          <p:cNvPr id="20" name="可选流程 19"/>
          <p:cNvSpPr/>
          <p:nvPr/>
        </p:nvSpPr>
        <p:spPr>
          <a:xfrm>
            <a:off x="8575963" y="3113181"/>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对品牌认知度增加</a:t>
            </a:r>
            <a:endParaRPr kumimoji="1" lang="zh-CN" altLang="en-US" b="1" dirty="0">
              <a:latin typeface="STSong" charset="-122"/>
              <a:ea typeface="STSong" charset="-122"/>
              <a:cs typeface="STSong" charset="-122"/>
            </a:endParaRPr>
          </a:p>
        </p:txBody>
      </p:sp>
      <p:sp>
        <p:nvSpPr>
          <p:cNvPr id="21" name="右箭头 20"/>
          <p:cNvSpPr/>
          <p:nvPr/>
        </p:nvSpPr>
        <p:spPr>
          <a:xfrm>
            <a:off x="3505200" y="3275394"/>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右箭头 21"/>
          <p:cNvSpPr/>
          <p:nvPr/>
        </p:nvSpPr>
        <p:spPr>
          <a:xfrm>
            <a:off x="5867399" y="3275394"/>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右箭头 22"/>
          <p:cNvSpPr/>
          <p:nvPr/>
        </p:nvSpPr>
        <p:spPr>
          <a:xfrm>
            <a:off x="8215749" y="3275394"/>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可选流程 23"/>
          <p:cNvSpPr/>
          <p:nvPr/>
        </p:nvSpPr>
        <p:spPr>
          <a:xfrm>
            <a:off x="1399303" y="4309280"/>
            <a:ext cx="2119749" cy="648859"/>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已经购买产品用户</a:t>
            </a:r>
            <a:endParaRPr kumimoji="1" lang="zh-CN" altLang="en-US" b="1" dirty="0">
              <a:latin typeface="STSong" charset="-122"/>
              <a:ea typeface="STSong" charset="-122"/>
              <a:cs typeface="STSong" charset="-122"/>
            </a:endParaRPr>
          </a:p>
        </p:txBody>
      </p:sp>
      <p:sp>
        <p:nvSpPr>
          <p:cNvPr id="25" name="可选流程 24"/>
          <p:cNvSpPr/>
          <p:nvPr/>
        </p:nvSpPr>
        <p:spPr>
          <a:xfrm>
            <a:off x="3865413" y="4309281"/>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看到广告</a:t>
            </a:r>
            <a:endParaRPr kumimoji="1" lang="zh-CN" altLang="en-US" b="1" dirty="0">
              <a:latin typeface="STSong" charset="-122"/>
              <a:ea typeface="STSong" charset="-122"/>
              <a:cs typeface="STSong" charset="-122"/>
            </a:endParaRPr>
          </a:p>
        </p:txBody>
      </p:sp>
      <p:sp>
        <p:nvSpPr>
          <p:cNvPr id="26" name="可选流程 25"/>
          <p:cNvSpPr/>
          <p:nvPr/>
        </p:nvSpPr>
        <p:spPr>
          <a:xfrm>
            <a:off x="6227615" y="4309281"/>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再次购买几率增加</a:t>
            </a:r>
            <a:endParaRPr kumimoji="1" lang="zh-CN" altLang="en-US" b="1" dirty="0">
              <a:latin typeface="STSong" charset="-122"/>
              <a:ea typeface="STSong" charset="-122"/>
              <a:cs typeface="STSong" charset="-122"/>
            </a:endParaRPr>
          </a:p>
        </p:txBody>
      </p:sp>
      <p:sp>
        <p:nvSpPr>
          <p:cNvPr id="28" name="右箭头 27"/>
          <p:cNvSpPr/>
          <p:nvPr/>
        </p:nvSpPr>
        <p:spPr>
          <a:xfrm>
            <a:off x="3519052" y="4471494"/>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右箭头 28"/>
          <p:cNvSpPr/>
          <p:nvPr/>
        </p:nvSpPr>
        <p:spPr>
          <a:xfrm>
            <a:off x="5881251" y="4471494"/>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可选流程 30"/>
          <p:cNvSpPr/>
          <p:nvPr/>
        </p:nvSpPr>
        <p:spPr>
          <a:xfrm>
            <a:off x="1399303" y="5189623"/>
            <a:ext cx="2119749" cy="648859"/>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浏览产品用户</a:t>
            </a:r>
            <a:endParaRPr kumimoji="1" lang="zh-CN" altLang="en-US" b="1" dirty="0">
              <a:latin typeface="STSong" charset="-122"/>
              <a:ea typeface="STSong" charset="-122"/>
              <a:cs typeface="STSong" charset="-122"/>
            </a:endParaRPr>
          </a:p>
        </p:txBody>
      </p:sp>
      <p:sp>
        <p:nvSpPr>
          <p:cNvPr id="32" name="可选流程 31"/>
          <p:cNvSpPr/>
          <p:nvPr/>
        </p:nvSpPr>
        <p:spPr>
          <a:xfrm>
            <a:off x="3865413" y="5189624"/>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看到广告</a:t>
            </a:r>
            <a:endParaRPr kumimoji="1" lang="zh-CN" altLang="en-US" b="1" dirty="0">
              <a:latin typeface="STSong" charset="-122"/>
              <a:ea typeface="STSong" charset="-122"/>
              <a:cs typeface="STSong" charset="-122"/>
            </a:endParaRPr>
          </a:p>
        </p:txBody>
      </p:sp>
      <p:sp>
        <p:nvSpPr>
          <p:cNvPr id="33" name="可选流程 32"/>
          <p:cNvSpPr/>
          <p:nvPr/>
        </p:nvSpPr>
        <p:spPr>
          <a:xfrm>
            <a:off x="6227615" y="5189624"/>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点击率和转化率高于平均水平</a:t>
            </a:r>
            <a:endParaRPr kumimoji="1" lang="zh-CN" altLang="en-US" b="1" dirty="0">
              <a:latin typeface="STSong" charset="-122"/>
              <a:ea typeface="STSong" charset="-122"/>
              <a:cs typeface="STSong" charset="-122"/>
            </a:endParaRPr>
          </a:p>
        </p:txBody>
      </p:sp>
      <p:sp>
        <p:nvSpPr>
          <p:cNvPr id="34" name="可选流程 33"/>
          <p:cNvSpPr/>
          <p:nvPr/>
        </p:nvSpPr>
        <p:spPr>
          <a:xfrm>
            <a:off x="8589815" y="5189624"/>
            <a:ext cx="2001986" cy="648858"/>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smtClean="0">
                <a:latin typeface="STSong" charset="-122"/>
                <a:ea typeface="STSong" charset="-122"/>
                <a:cs typeface="STSong" charset="-122"/>
              </a:rPr>
              <a:t>对产品认知度增加</a:t>
            </a:r>
            <a:endParaRPr kumimoji="1" lang="zh-CN" altLang="en-US" b="1" dirty="0">
              <a:latin typeface="STSong" charset="-122"/>
              <a:ea typeface="STSong" charset="-122"/>
              <a:cs typeface="STSong" charset="-122"/>
            </a:endParaRPr>
          </a:p>
        </p:txBody>
      </p:sp>
      <p:sp>
        <p:nvSpPr>
          <p:cNvPr id="35" name="右箭头 34"/>
          <p:cNvSpPr/>
          <p:nvPr/>
        </p:nvSpPr>
        <p:spPr>
          <a:xfrm>
            <a:off x="3519052" y="5351837"/>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右箭头 35"/>
          <p:cNvSpPr/>
          <p:nvPr/>
        </p:nvSpPr>
        <p:spPr>
          <a:xfrm>
            <a:off x="5881251" y="5351837"/>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8229601" y="5351837"/>
            <a:ext cx="346361" cy="3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网站重定向与个性化重定向</a:t>
            </a:r>
            <a:endParaRPr kumimoji="1" lang="zh-CN" altLang="en-US" sz="2400" b="1" dirty="0">
              <a:solidFill>
                <a:srgbClr val="0269ED"/>
              </a:solidFill>
            </a:endParaRPr>
          </a:p>
        </p:txBody>
      </p:sp>
      <p:sp>
        <p:nvSpPr>
          <p:cNvPr id="3" name="文本框 2"/>
          <p:cNvSpPr txBox="1"/>
          <p:nvPr/>
        </p:nvSpPr>
        <p:spPr>
          <a:xfrm>
            <a:off x="761999" y="1149928"/>
            <a:ext cx="9919854" cy="646331"/>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网站重定向，将在一段时间内到达过广告主网站的用户作为重定向集合。</a:t>
            </a:r>
            <a:r>
              <a:rPr kumimoji="1" lang="en-US" altLang="zh-CN" dirty="0" err="1" smtClean="0"/>
              <a:t>eCPM</a:t>
            </a:r>
            <a:r>
              <a:rPr kumimoji="1" lang="zh-CN" altLang="en-US" dirty="0" smtClean="0"/>
              <a:t>会较无定向的用户高；媒体采买量受两个因素影响：广告主网站的独立访客水品，访客与媒体重合度。</a:t>
            </a:r>
            <a:endParaRPr kumimoji="1" lang="zh-CN" altLang="en-US" dirty="0"/>
          </a:p>
        </p:txBody>
      </p:sp>
      <p:sp>
        <p:nvSpPr>
          <p:cNvPr id="5" name="文本框 4"/>
          <p:cNvSpPr txBox="1"/>
          <p:nvPr/>
        </p:nvSpPr>
        <p:spPr>
          <a:xfrm>
            <a:off x="761999" y="2041177"/>
            <a:ext cx="9919854" cy="923330"/>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个性化重定向是网站重定向特例。根据访客在广告主网站的行为对访客分类。可以在两个方面深入挖掘：处于不同购买阶段的用户，采用合适的创意推动尽快完成转化；对于已经有购买记录的用户，使用推荐技术展示相关产品提升二次购买率。</a:t>
            </a:r>
            <a:endParaRPr kumimoji="1" lang="zh-CN" altLang="en-US" dirty="0"/>
          </a:p>
        </p:txBody>
      </p:sp>
      <p:sp>
        <p:nvSpPr>
          <p:cNvPr id="7" name="可选流程 6"/>
          <p:cNvSpPr/>
          <p:nvPr/>
        </p:nvSpPr>
        <p:spPr>
          <a:xfrm>
            <a:off x="1163778" y="3209425"/>
            <a:ext cx="9099338" cy="3011266"/>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80604020202020204" charset="0"/>
              <a:buChar char="•"/>
            </a:pPr>
            <a:r>
              <a:rPr kumimoji="1" lang="zh-CN" altLang="en-US" b="1" dirty="0" smtClean="0">
                <a:latin typeface="STSong" charset="-122"/>
                <a:ea typeface="STSong" charset="-122"/>
                <a:cs typeface="STSong" charset="-122"/>
              </a:rPr>
              <a:t>个性化重定向关键因素：</a:t>
            </a:r>
            <a:endParaRPr kumimoji="1" lang="zh-CN" altLang="en-US" b="1" dirty="0" smtClean="0">
              <a:latin typeface="STSong" charset="-122"/>
              <a:ea typeface="STSong" charset="-122"/>
              <a:cs typeface="STSong" charset="-122"/>
            </a:endParaRPr>
          </a:p>
          <a:p>
            <a:pPr marL="285750" indent="-285750">
              <a:buFont typeface="Arial" panose="02080604020202020204" charset="0"/>
              <a:buChar char="•"/>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动态创意。个性化重定向的核心是用推荐的思路实时决定展示什么商品。</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推荐引擎。个性化重定向可以看作是站外推荐。</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广告主库存实时接口。</a:t>
            </a:r>
            <a:endParaRPr kumimoji="1" lang="zh-CN" altLang="en-US" b="1" dirty="0">
              <a:latin typeface="STSong" charset="-122"/>
              <a:ea typeface="STSong" charset="-122"/>
              <a:cs typeface="STSong"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en-US" altLang="zh-CN" sz="2400" b="1" dirty="0" smtClean="0">
                <a:solidFill>
                  <a:srgbClr val="0269ED"/>
                </a:solidFill>
              </a:rPr>
              <a:t>Look-alike</a:t>
            </a:r>
            <a:endParaRPr kumimoji="1" lang="zh-CN" altLang="en-US" sz="2400" b="1" dirty="0">
              <a:solidFill>
                <a:srgbClr val="0269ED"/>
              </a:solidFill>
            </a:endParaRPr>
          </a:p>
        </p:txBody>
      </p:sp>
      <p:sp>
        <p:nvSpPr>
          <p:cNvPr id="3" name="文本框 2"/>
          <p:cNvSpPr txBox="1"/>
          <p:nvPr/>
        </p:nvSpPr>
        <p:spPr>
          <a:xfrm>
            <a:off x="761999" y="1149928"/>
            <a:ext cx="9919854" cy="646331"/>
          </a:xfrm>
          <a:prstGeom prst="rect">
            <a:avLst/>
          </a:prstGeom>
          <a:noFill/>
        </p:spPr>
        <p:txBody>
          <a:bodyPr wrap="square" rtlCol="0">
            <a:spAutoFit/>
          </a:bodyPr>
          <a:lstStyle/>
          <a:p>
            <a:pPr marL="285750" indent="-285750">
              <a:buFont typeface="Wingdings" panose="05000000000000000000" charset="2"/>
              <a:buChar char="Ø"/>
            </a:pPr>
            <a:r>
              <a:rPr lang="zh-CN" altLang="en-US" dirty="0" smtClean="0"/>
              <a:t>重定向会受到用户量的限制。对于大部分广告主来说，除了对老客户精确分类定向，更希望接触“有可能”对产品感</a:t>
            </a:r>
            <a:r>
              <a:rPr lang="zh-CN" altLang="en-US" smtClean="0"/>
              <a:t>兴趣的潜在用户。</a:t>
            </a:r>
            <a:endParaRPr kumimoji="1" lang="zh-CN" altLang="en-US" dirty="0"/>
          </a:p>
        </p:txBody>
      </p:sp>
      <p:sp>
        <p:nvSpPr>
          <p:cNvPr id="4" name="文本框 3"/>
          <p:cNvSpPr txBox="1"/>
          <p:nvPr/>
        </p:nvSpPr>
        <p:spPr>
          <a:xfrm>
            <a:off x="761999" y="2175785"/>
            <a:ext cx="9919854" cy="923330"/>
          </a:xfrm>
          <a:prstGeom prst="rect">
            <a:avLst/>
          </a:prstGeom>
          <a:noFill/>
        </p:spPr>
        <p:txBody>
          <a:bodyPr wrap="square" rtlCol="0">
            <a:spAutoFit/>
          </a:bodyPr>
          <a:lstStyle/>
          <a:p>
            <a:pPr marL="285750" indent="-285750">
              <a:buFont typeface="Wingdings" panose="05000000000000000000" charset="2"/>
              <a:buChar char="Ø"/>
            </a:pPr>
            <a:r>
              <a:rPr lang="zh-CN" altLang="en-US" dirty="0" smtClean="0"/>
              <a:t>由广告主根据自己的第一方数据提供一部分种子用户，再由拥有更丰富数据的第二方数据的广告平台分析这些用户的网络行为特征，并且根据这些特征找到有相似特征的潜在人群。广告平台也会借助第三方数据分析用户特征。</a:t>
            </a:r>
            <a:endParaRPr kumimoji="1" lang="zh-CN" altLang="en-US" dirty="0"/>
          </a:p>
        </p:txBody>
      </p:sp>
      <p:sp>
        <p:nvSpPr>
          <p:cNvPr id="6" name="可选流程 5"/>
          <p:cNvSpPr/>
          <p:nvPr/>
        </p:nvSpPr>
        <p:spPr>
          <a:xfrm>
            <a:off x="1172257" y="3478641"/>
            <a:ext cx="9099338" cy="3011266"/>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en-US" altLang="zh-CN" dirty="0"/>
              <a:t>Look-alike</a:t>
            </a:r>
            <a:r>
              <a:rPr kumimoji="1" lang="zh-CN" altLang="en-US" dirty="0"/>
              <a:t>的技术实现方法可以用向量空间模型</a:t>
            </a:r>
            <a:endParaRPr kumimoji="1" lang="zh-CN" altLang="en-US" dirty="0"/>
          </a:p>
          <a:p>
            <a:pPr marL="285750" indent="-285750">
              <a:buFont typeface="Arial" panose="02080604020202020204" charset="0"/>
              <a:buChar char="•"/>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引入</a:t>
            </a:r>
            <a:r>
              <a:rPr kumimoji="1" lang="en-US" altLang="zh-CN" b="1" dirty="0" smtClean="0">
                <a:latin typeface="STSong" charset="-122"/>
                <a:ea typeface="STSong" charset="-122"/>
                <a:cs typeface="STSong" charset="-122"/>
              </a:rPr>
              <a:t>TF-IDF</a:t>
            </a:r>
            <a:r>
              <a:rPr kumimoji="1" lang="zh-CN" altLang="en-US" b="1" dirty="0">
                <a:latin typeface="STSong" charset="-122"/>
                <a:ea typeface="STSong" charset="-122"/>
                <a:cs typeface="STSong" charset="-122"/>
              </a:rPr>
              <a:t>（</a:t>
            </a:r>
            <a:r>
              <a:rPr kumimoji="1" lang="en-US" altLang="zh-CN" b="1" dirty="0">
                <a:latin typeface="STSong" charset="-122"/>
                <a:ea typeface="STSong" charset="-122"/>
                <a:cs typeface="STSong" charset="-122"/>
              </a:rPr>
              <a:t>term frequency–inverse document frequency</a:t>
            </a:r>
            <a:r>
              <a:rPr kumimoji="1" lang="zh-CN" altLang="en-US" b="1" dirty="0" smtClean="0">
                <a:latin typeface="STSong" charset="-122"/>
                <a:ea typeface="STSong" charset="-122"/>
                <a:cs typeface="STSong" charset="-122"/>
              </a:rPr>
              <a:t>）词频</a:t>
            </a:r>
            <a:r>
              <a:rPr kumimoji="1" lang="en-US" altLang="zh-CN" b="1" dirty="0" smtClean="0">
                <a:latin typeface="STSong" charset="-122"/>
                <a:ea typeface="STSong" charset="-122"/>
                <a:cs typeface="STSong" charset="-122"/>
              </a:rPr>
              <a:t>-</a:t>
            </a:r>
            <a:r>
              <a:rPr kumimoji="1" lang="zh-CN" altLang="en-US" b="1" dirty="0" smtClean="0">
                <a:latin typeface="STSong" charset="-122"/>
                <a:ea typeface="STSong" charset="-122"/>
                <a:cs typeface="STSong" charset="-122"/>
              </a:rPr>
              <a:t>倒数文档频率概念。</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计算两个用户相似度时，一般是用对应矢量的余弦距离。</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空间向量模型还用于计算文档的相似度。</a:t>
            </a:r>
            <a:endParaRPr kumimoji="1" lang="zh-CN" altLang="en-US" b="1" dirty="0">
              <a:latin typeface="STSong" charset="-122"/>
              <a:ea typeface="STSong" charset="-122"/>
              <a:cs typeface="STSong"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alphaModFix amt="20000"/>
            <a:lum/>
          </a:blip>
          <a:srcRect/>
          <a:stretch>
            <a:fillRect/>
          </a:stretch>
        </a:blipFill>
        <a:effectLst/>
      </p:bgPr>
    </p:bg>
    <p:spTree>
      <p:nvGrpSpPr>
        <p:cNvPr id="1" name=""/>
        <p:cNvGrpSpPr/>
        <p:nvPr/>
      </p:nvGrpSpPr>
      <p:grpSpPr>
        <a:xfrm>
          <a:off x="0" y="0"/>
          <a:ext cx="0" cy="0"/>
          <a:chOff x="0" y="0"/>
          <a:chExt cx="0" cy="0"/>
        </a:xfrm>
      </p:grpSpPr>
      <p:sp>
        <p:nvSpPr>
          <p:cNvPr id="8" name="椭圆 7"/>
          <p:cNvSpPr/>
          <p:nvPr/>
        </p:nvSpPr>
        <p:spPr>
          <a:xfrm>
            <a:off x="4502725" y="1555532"/>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t>1</a:t>
            </a:r>
            <a:endParaRPr kumimoji="1" lang="zh-CN" altLang="en-US" sz="2000" dirty="0"/>
          </a:p>
        </p:txBody>
      </p:sp>
      <p:sp>
        <p:nvSpPr>
          <p:cNvPr id="9" name="可选流程 8"/>
          <p:cNvSpPr/>
          <p:nvPr/>
        </p:nvSpPr>
        <p:spPr>
          <a:xfrm>
            <a:off x="5320143" y="1507041"/>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STSong" charset="-122"/>
                <a:ea typeface="STSong" charset="-122"/>
                <a:cs typeface="STSong" charset="-122"/>
              </a:rPr>
              <a:t>程序化广告简史</a:t>
            </a:r>
          </a:p>
        </p:txBody>
      </p:sp>
      <p:sp>
        <p:nvSpPr>
          <p:cNvPr id="10" name="椭圆 9"/>
          <p:cNvSpPr/>
          <p:nvPr/>
        </p:nvSpPr>
        <p:spPr>
          <a:xfrm>
            <a:off x="4502725" y="2691604"/>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t>2</a:t>
            </a:r>
            <a:endParaRPr kumimoji="1" lang="zh-CN" altLang="en-US" sz="2000" dirty="0"/>
          </a:p>
        </p:txBody>
      </p:sp>
      <p:sp>
        <p:nvSpPr>
          <p:cNvPr id="15" name="可选流程 14"/>
          <p:cNvSpPr/>
          <p:nvPr/>
        </p:nvSpPr>
        <p:spPr>
          <a:xfrm>
            <a:off x="5320143" y="2643113"/>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程序化广告概念</a:t>
            </a:r>
            <a:endParaRPr kumimoji="1" lang="zh-CN" altLang="en-US" sz="2400" b="1" dirty="0">
              <a:solidFill>
                <a:schemeClr val="tx1"/>
              </a:solidFill>
              <a:latin typeface="STSong" charset="-122"/>
              <a:ea typeface="STSong" charset="-122"/>
              <a:cs typeface="STSong" charset="-122"/>
            </a:endParaRPr>
          </a:p>
        </p:txBody>
      </p:sp>
      <p:sp>
        <p:nvSpPr>
          <p:cNvPr id="16" name="椭圆 15"/>
          <p:cNvSpPr/>
          <p:nvPr/>
        </p:nvSpPr>
        <p:spPr>
          <a:xfrm>
            <a:off x="4502725" y="3827676"/>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3</a:t>
            </a:r>
            <a:endParaRPr kumimoji="1" lang="zh-CN" altLang="en-US" sz="2000" dirty="0"/>
          </a:p>
        </p:txBody>
      </p:sp>
      <p:sp>
        <p:nvSpPr>
          <p:cNvPr id="17" name="可选流程 16"/>
          <p:cNvSpPr/>
          <p:nvPr/>
        </p:nvSpPr>
        <p:spPr>
          <a:xfrm>
            <a:off x="5320143" y="3779185"/>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STSong" charset="-122"/>
                <a:ea typeface="STSong" charset="-122"/>
                <a:cs typeface="STSong" charset="-122"/>
              </a:rPr>
              <a:t>术语定义</a:t>
            </a:r>
          </a:p>
        </p:txBody>
      </p:sp>
      <p:sp>
        <p:nvSpPr>
          <p:cNvPr id="18" name="椭圆 17"/>
          <p:cNvSpPr/>
          <p:nvPr/>
        </p:nvSpPr>
        <p:spPr>
          <a:xfrm>
            <a:off x="4502725" y="4963748"/>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4</a:t>
            </a:r>
            <a:endParaRPr kumimoji="1" lang="zh-CN" altLang="en-US" sz="2000" dirty="0"/>
          </a:p>
        </p:txBody>
      </p:sp>
      <p:sp>
        <p:nvSpPr>
          <p:cNvPr id="19" name="可选流程 18"/>
          <p:cNvSpPr/>
          <p:nvPr/>
        </p:nvSpPr>
        <p:spPr>
          <a:xfrm>
            <a:off x="5320143" y="4915257"/>
            <a:ext cx="2521528"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latin typeface="STSong" charset="-122"/>
                <a:ea typeface="STSong" charset="-122"/>
                <a:cs typeface="STSong" charset="-122"/>
              </a:rPr>
              <a:t>移动广告形式</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开屏广告（打开</a:t>
            </a:r>
            <a:r>
              <a:rPr kumimoji="1" lang="en-US" altLang="zh-CN" sz="2400" b="1" dirty="0" smtClean="0">
                <a:solidFill>
                  <a:srgbClr val="0269ED"/>
                </a:solidFill>
              </a:rPr>
              <a:t>APP</a:t>
            </a:r>
            <a:r>
              <a:rPr kumimoji="1" lang="zh-CN" altLang="en-US" sz="2400" b="1" dirty="0" smtClean="0">
                <a:solidFill>
                  <a:srgbClr val="0269ED"/>
                </a:solidFill>
              </a:rPr>
              <a:t>全屏）</a:t>
            </a:r>
            <a:endParaRPr kumimoji="1" lang="zh-CN" altLang="en-US" sz="2400" b="1" dirty="0">
              <a:solidFill>
                <a:srgbClr val="0269ED"/>
              </a:solidFill>
            </a:endParaRPr>
          </a:p>
        </p:txBody>
      </p:sp>
      <p:pic>
        <p:nvPicPr>
          <p:cNvPr id="3" name="图片 2" descr="@QPK6PQ{FC2R8_P_}F4$AXH.jpg"/>
          <p:cNvPicPr>
            <a:picLocks noChangeAspect="1"/>
          </p:cNvPicPr>
          <p:nvPr/>
        </p:nvPicPr>
        <p:blipFill>
          <a:blip r:embed="rId1" cstate="email"/>
          <a:stretch>
            <a:fillRect/>
          </a:stretch>
        </p:blipFill>
        <p:spPr>
          <a:xfrm>
            <a:off x="761999" y="1166229"/>
            <a:ext cx="2857520" cy="4286280"/>
          </a:xfrm>
          <a:prstGeom prst="rect">
            <a:avLst/>
          </a:prstGeom>
        </p:spPr>
      </p:pic>
      <p:pic>
        <p:nvPicPr>
          <p:cNvPr id="4" name="图片 3" descr="]%9AFDPLF18HODXDDNT14SS.jpg"/>
          <p:cNvPicPr>
            <a:picLocks noChangeAspect="1"/>
          </p:cNvPicPr>
          <p:nvPr/>
        </p:nvPicPr>
        <p:blipFill>
          <a:blip r:embed="rId2" cstate="email"/>
          <a:stretch>
            <a:fillRect/>
          </a:stretch>
        </p:blipFill>
        <p:spPr>
          <a:xfrm>
            <a:off x="1483714" y="1676742"/>
            <a:ext cx="2928958" cy="4393437"/>
          </a:xfrm>
          <a:prstGeom prst="rect">
            <a:avLst/>
          </a:prstGeom>
        </p:spPr>
      </p:pic>
      <p:pic>
        <p:nvPicPr>
          <p:cNvPr id="5" name="图片 4"/>
          <p:cNvPicPr>
            <a:picLocks noChangeAspect="1"/>
          </p:cNvPicPr>
          <p:nvPr/>
        </p:nvPicPr>
        <p:blipFill>
          <a:blip r:embed="rId3" cstate="email"/>
          <a:stretch>
            <a:fillRect/>
          </a:stretch>
        </p:blipFill>
        <p:spPr>
          <a:xfrm>
            <a:off x="2758449" y="2266390"/>
            <a:ext cx="2229775" cy="3957851"/>
          </a:xfrm>
          <a:prstGeom prst="rect">
            <a:avLst/>
          </a:prstGeom>
        </p:spPr>
      </p:pic>
      <p:sp>
        <p:nvSpPr>
          <p:cNvPr id="6" name="可选流程 5"/>
          <p:cNvSpPr/>
          <p:nvPr/>
        </p:nvSpPr>
        <p:spPr>
          <a:xfrm>
            <a:off x="5880734" y="1166229"/>
            <a:ext cx="5010179" cy="4729604"/>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开屏广告在打开一个</a:t>
            </a:r>
            <a:r>
              <a:rPr kumimoji="1" lang="en-US" altLang="zh-CN" dirty="0" smtClean="0"/>
              <a:t>APP</a:t>
            </a:r>
            <a:r>
              <a:rPr kumimoji="1" lang="zh-CN" altLang="en-US" dirty="0" smtClean="0"/>
              <a:t>的时候全屏展现，可以做</a:t>
            </a:r>
            <a:r>
              <a:rPr kumimoji="1" lang="en-US" altLang="zh-CN" dirty="0" smtClean="0"/>
              <a:t>WIFI</a:t>
            </a:r>
            <a:r>
              <a:rPr kumimoji="1" lang="zh-CN" altLang="en-US" dirty="0" smtClean="0"/>
              <a:t>预加载，离线曝光也应算</a:t>
            </a:r>
            <a:r>
              <a:rPr kumimoji="1" lang="en-US" altLang="zh-CN" dirty="0" smtClean="0"/>
              <a:t>CPM</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CPT</a:t>
            </a:r>
            <a:r>
              <a:rPr kumimoji="1" lang="zh-CN" altLang="en-US" dirty="0" smtClean="0"/>
              <a:t>／</a:t>
            </a:r>
            <a:r>
              <a:rPr kumimoji="1" lang="en-US" altLang="zh-CN" dirty="0" smtClean="0"/>
              <a:t>CPM</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PDB</a:t>
            </a:r>
            <a:r>
              <a:rPr kumimoji="1" lang="zh-CN" altLang="en-US" dirty="0" smtClean="0"/>
              <a:t>／</a:t>
            </a:r>
            <a:r>
              <a:rPr kumimoji="1" lang="en-US" altLang="zh-CN" dirty="0" smtClean="0"/>
              <a:t>PD</a:t>
            </a:r>
            <a:r>
              <a:rPr kumimoji="1" lang="zh-CN" altLang="en-US" dirty="0" smtClean="0"/>
              <a:t>／</a:t>
            </a:r>
            <a:r>
              <a:rPr kumimoji="1" lang="en-US" altLang="zh-CN" dirty="0" smtClean="0"/>
              <a:t>PMP</a:t>
            </a:r>
            <a:r>
              <a:rPr kumimoji="1" lang="zh-CN" altLang="en-US" dirty="0" smtClean="0"/>
              <a:t>／</a:t>
            </a:r>
            <a:r>
              <a:rPr kumimoji="1" lang="en-US" altLang="zh-CN" dirty="0" smtClean="0"/>
              <a:t>RTB</a:t>
            </a:r>
            <a:r>
              <a:rPr kumimoji="1" lang="zh-CN" altLang="en-US" dirty="0" smtClean="0"/>
              <a:t>（较少）</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a:t>
            </a:r>
            <a:r>
              <a:rPr kumimoji="1" lang="en-US" altLang="zh-CN" dirty="0" smtClean="0"/>
              <a:t>JPG</a:t>
            </a:r>
            <a:r>
              <a:rPr kumimoji="1" lang="zh-CN" altLang="en-US" dirty="0" smtClean="0"/>
              <a:t>／</a:t>
            </a:r>
            <a:r>
              <a:rPr kumimoji="1" lang="en-US" altLang="zh-CN" dirty="0" smtClean="0"/>
              <a:t>GIF</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优点：曝光率几乎能达到</a:t>
            </a:r>
            <a:r>
              <a:rPr kumimoji="1" lang="en-US" altLang="zh-CN" b="1" dirty="0" smtClean="0">
                <a:latin typeface="STSong" charset="-122"/>
                <a:ea typeface="STSong" charset="-122"/>
                <a:cs typeface="STSong" charset="-122"/>
              </a:rPr>
              <a:t>100%</a:t>
            </a:r>
            <a:r>
              <a:rPr kumimoji="1" lang="zh-CN" altLang="en-US" b="1" dirty="0" smtClean="0">
                <a:latin typeface="STSong" charset="-122"/>
                <a:ea typeface="STSong" charset="-122"/>
                <a:cs typeface="STSong" charset="-122"/>
              </a:rPr>
              <a:t>，广告可见度较高，适合需要强曝光的品牌广告。</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、广告时间不能过长，一般不超过</a:t>
            </a:r>
            <a:r>
              <a:rPr kumimoji="1" lang="en-US" altLang="zh-CN" b="1" dirty="0" smtClean="0">
                <a:latin typeface="STSong" charset="-122"/>
                <a:ea typeface="STSong" charset="-122"/>
                <a:cs typeface="STSong" charset="-122"/>
              </a:rPr>
              <a:t>5</a:t>
            </a:r>
            <a:r>
              <a:rPr kumimoji="1" lang="zh-CN" altLang="en-US" b="1" dirty="0" smtClean="0">
                <a:latin typeface="STSong" charset="-122"/>
                <a:ea typeface="STSong" charset="-122"/>
                <a:cs typeface="STSong" charset="-122"/>
              </a:rPr>
              <a:t>秒；</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、广告内容不能点击跳转；</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en-US" altLang="zh-CN" sz="2400" b="1" dirty="0" smtClean="0">
                <a:solidFill>
                  <a:srgbClr val="0269ED"/>
                </a:solidFill>
              </a:rPr>
              <a:t>Banner</a:t>
            </a:r>
            <a:r>
              <a:rPr kumimoji="1" lang="zh-CN" altLang="en-US" sz="2400" b="1" dirty="0" smtClean="0">
                <a:solidFill>
                  <a:srgbClr val="0269ED"/>
                </a:solidFill>
              </a:rPr>
              <a:t>横幅广告</a:t>
            </a:r>
            <a:endParaRPr kumimoji="1" lang="zh-CN" altLang="en-US" sz="2400" b="1" dirty="0">
              <a:solidFill>
                <a:srgbClr val="0269ED"/>
              </a:solidFill>
            </a:endParaRPr>
          </a:p>
        </p:txBody>
      </p:sp>
      <p:pic>
        <p:nvPicPr>
          <p:cNvPr id="3" name="图片 2" descr="B0DC9`GNO_{%I$C@P0[IS(T.jpg"/>
          <p:cNvPicPr>
            <a:picLocks noChangeAspect="1"/>
          </p:cNvPicPr>
          <p:nvPr/>
        </p:nvPicPr>
        <p:blipFill>
          <a:blip r:embed="rId1" cstate="email"/>
          <a:stretch>
            <a:fillRect/>
          </a:stretch>
        </p:blipFill>
        <p:spPr>
          <a:xfrm>
            <a:off x="3876147" y="1091820"/>
            <a:ext cx="1780468" cy="2670703"/>
          </a:xfrm>
          <a:prstGeom prst="rect">
            <a:avLst/>
          </a:prstGeom>
          <a:ln>
            <a:noFill/>
          </a:ln>
          <a:effectLst>
            <a:outerShdw blurRad="292100" dist="139700" dir="2700000" algn="tl" rotWithShape="0">
              <a:srgbClr val="333333">
                <a:alpha val="65000"/>
              </a:srgbClr>
            </a:outerShdw>
          </a:effectLst>
        </p:spPr>
      </p:pic>
      <p:pic>
        <p:nvPicPr>
          <p:cNvPr id="4" name="图片 3" descr="7KP@UC}92C_YUED[$QXYVAS.jpg"/>
          <p:cNvPicPr>
            <a:picLocks noChangeAspect="1"/>
          </p:cNvPicPr>
          <p:nvPr/>
        </p:nvPicPr>
        <p:blipFill>
          <a:blip r:embed="rId2" cstate="email"/>
          <a:stretch>
            <a:fillRect/>
          </a:stretch>
        </p:blipFill>
        <p:spPr>
          <a:xfrm>
            <a:off x="5748951" y="1091820"/>
            <a:ext cx="1780468" cy="2670703"/>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cstate="email"/>
          <a:stretch>
            <a:fillRect/>
          </a:stretch>
        </p:blipFill>
        <p:spPr>
          <a:xfrm>
            <a:off x="761999" y="1091820"/>
            <a:ext cx="2821819" cy="5008728"/>
          </a:xfrm>
          <a:prstGeom prst="rect">
            <a:avLst/>
          </a:prstGeom>
        </p:spPr>
      </p:pic>
      <p:sp>
        <p:nvSpPr>
          <p:cNvPr id="6" name="可选流程 5"/>
          <p:cNvSpPr/>
          <p:nvPr/>
        </p:nvSpPr>
        <p:spPr>
          <a:xfrm>
            <a:off x="7763094" y="1091820"/>
            <a:ext cx="3769264" cy="2852383"/>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a:t>移动端的 </a:t>
            </a:r>
            <a:r>
              <a:rPr kumimoji="1" lang="en-US" altLang="zh-CN" dirty="0"/>
              <a:t>Banner </a:t>
            </a:r>
            <a:r>
              <a:rPr kumimoji="1" lang="zh-CN" altLang="en-US" dirty="0"/>
              <a:t>广告是对 </a:t>
            </a:r>
            <a:r>
              <a:rPr kumimoji="1" lang="en-US" altLang="zh-CN" dirty="0"/>
              <a:t>web Banner </a:t>
            </a:r>
            <a:r>
              <a:rPr kumimoji="1" lang="zh-CN" altLang="en-US" dirty="0"/>
              <a:t>广告的直接复制，直接嵌入在屏幕的顶部或</a:t>
            </a:r>
            <a:r>
              <a:rPr kumimoji="1" lang="zh-CN" altLang="en-US" dirty="0" smtClean="0"/>
              <a:t>底部</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CPM</a:t>
            </a:r>
            <a:r>
              <a:rPr kumimoji="1" lang="zh-CN" altLang="en-US" dirty="0"/>
              <a:t>／</a:t>
            </a:r>
            <a:r>
              <a:rPr kumimoji="1" lang="en-US" altLang="zh-CN" dirty="0" smtClean="0"/>
              <a:t>CPC</a:t>
            </a:r>
            <a:r>
              <a:rPr kumimoji="1" lang="zh-CN" altLang="en-US" dirty="0" smtClean="0"/>
              <a:t>／</a:t>
            </a:r>
            <a:r>
              <a:rPr kumimoji="1" lang="en-US" altLang="zh-CN" dirty="0" smtClean="0"/>
              <a:t>CPS</a:t>
            </a:r>
            <a:r>
              <a:rPr kumimoji="1" lang="zh-CN" altLang="en-US" dirty="0" smtClean="0"/>
              <a:t>／</a:t>
            </a:r>
            <a:r>
              <a:rPr kumimoji="1" lang="en-US" altLang="zh-CN" dirty="0" smtClean="0"/>
              <a:t>CPA</a:t>
            </a: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PMP</a:t>
            </a:r>
            <a:r>
              <a:rPr kumimoji="1" lang="zh-CN" altLang="en-US" dirty="0" smtClean="0"/>
              <a:t>／</a:t>
            </a:r>
            <a:r>
              <a:rPr kumimoji="1" lang="en-US" altLang="zh-CN" dirty="0" smtClean="0"/>
              <a:t>RTB</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a:t>
            </a:r>
            <a:r>
              <a:rPr kumimoji="1" lang="en-US" altLang="zh-CN" dirty="0" smtClean="0"/>
              <a:t>JPG</a:t>
            </a:r>
            <a:r>
              <a:rPr kumimoji="1" lang="zh-CN" altLang="en-US" dirty="0" smtClean="0"/>
              <a:t>／</a:t>
            </a:r>
            <a:r>
              <a:rPr kumimoji="1" lang="en-US" altLang="zh-CN" dirty="0" smtClean="0"/>
              <a:t>GIF</a:t>
            </a:r>
            <a:endParaRPr kumimoji="1" lang="zh-CN" altLang="en-US" dirty="0" smtClean="0"/>
          </a:p>
        </p:txBody>
      </p:sp>
      <p:sp>
        <p:nvSpPr>
          <p:cNvPr id="7" name="可选流程 6"/>
          <p:cNvSpPr/>
          <p:nvPr/>
        </p:nvSpPr>
        <p:spPr>
          <a:xfrm>
            <a:off x="4143954" y="4151193"/>
            <a:ext cx="7388403" cy="1949355"/>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ü"/>
            </a:pPr>
            <a:r>
              <a:rPr kumimoji="1" lang="zh-CN" altLang="en-US" b="1" dirty="0">
                <a:latin typeface="STSong" charset="-122"/>
                <a:ea typeface="STSong" charset="-122"/>
                <a:cs typeface="STSong" charset="-122"/>
              </a:rPr>
              <a:t>优点：能够实现</a:t>
            </a:r>
            <a:r>
              <a:rPr kumimoji="1" lang="zh-CN" altLang="en-US" b="1" dirty="0" smtClean="0">
                <a:latin typeface="STSong" charset="-122"/>
                <a:ea typeface="STSong" charset="-122"/>
                <a:cs typeface="STSong" charset="-122"/>
              </a:rPr>
              <a:t>精准人群定向广告投放；广告内容点击可以跳转</a:t>
            </a:r>
            <a:r>
              <a:rPr kumimoji="1" lang="zh-CN" altLang="en-US" b="1" dirty="0">
                <a:latin typeface="STSong" charset="-122"/>
                <a:ea typeface="STSong" charset="-122"/>
                <a:cs typeface="STSong" charset="-122"/>
              </a:rPr>
              <a:t>到活动</a:t>
            </a:r>
            <a:r>
              <a:rPr kumimoji="1" lang="zh-CN" altLang="en-US" b="1" dirty="0" smtClean="0">
                <a:latin typeface="STSong" charset="-122"/>
                <a:ea typeface="STSong" charset="-122"/>
                <a:cs typeface="STSong" charset="-122"/>
              </a:rPr>
              <a:t>页面，可以链接到</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 </a:t>
            </a:r>
            <a:r>
              <a:rPr kumimoji="1" lang="en-US" altLang="zh-CN" b="1" dirty="0" smtClean="0">
                <a:latin typeface="STSong" charset="-122"/>
                <a:ea typeface="STSong" charset="-122"/>
                <a:cs typeface="STSong" charset="-122"/>
              </a:rPr>
              <a:t>Store</a:t>
            </a:r>
            <a:r>
              <a:rPr kumimoji="1" lang="zh-CN" altLang="en-US" b="1" dirty="0" smtClean="0">
                <a:latin typeface="STSong" charset="-122"/>
                <a:ea typeface="STSong" charset="-122"/>
                <a:cs typeface="STSong" charset="-122"/>
              </a:rPr>
              <a:t>；如果</a:t>
            </a:r>
            <a:r>
              <a:rPr kumimoji="1" lang="en-US" altLang="zh-CN" b="1" dirty="0">
                <a:latin typeface="STSong" charset="-122"/>
                <a:ea typeface="STSong" charset="-122"/>
                <a:cs typeface="STSong" charset="-122"/>
              </a:rPr>
              <a:t>Banner</a:t>
            </a:r>
            <a:r>
              <a:rPr kumimoji="1" lang="zh-CN" altLang="en-US" b="1" dirty="0">
                <a:latin typeface="STSong" charset="-122"/>
                <a:ea typeface="STSong" charset="-122"/>
                <a:cs typeface="STSong" charset="-122"/>
              </a:rPr>
              <a:t>创意新颖的话，能够有效提高点击转化。</a:t>
            </a:r>
            <a:endParaRPr kumimoji="1" lang="zh-CN" altLang="en-US" b="1" dirty="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a:t>
            </a:r>
            <a:r>
              <a:rPr kumimoji="1" lang="en-US" altLang="zh-CN" b="1" dirty="0" smtClean="0">
                <a:latin typeface="STSong" charset="-122"/>
                <a:ea typeface="STSong" charset="-122"/>
                <a:cs typeface="STSong" charset="-122"/>
              </a:rPr>
              <a:t>Banner</a:t>
            </a:r>
            <a:r>
              <a:rPr kumimoji="1" lang="zh-CN" altLang="en-US" b="1" dirty="0" smtClean="0">
                <a:latin typeface="STSong" charset="-122"/>
                <a:ea typeface="STSong" charset="-122"/>
                <a:cs typeface="STSong" charset="-122"/>
              </a:rPr>
              <a:t>广告会降低用户体验；</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a:t>
            </a:r>
            <a:r>
              <a:rPr kumimoji="1" lang="en-US" altLang="zh-CN" b="1" dirty="0" smtClean="0">
                <a:latin typeface="STSong" charset="-122"/>
                <a:ea typeface="STSong" charset="-122"/>
                <a:cs typeface="STSong" charset="-122"/>
              </a:rPr>
              <a:t>H5</a:t>
            </a:r>
            <a:r>
              <a:rPr kumimoji="1" lang="zh-CN" altLang="en-US" b="1" dirty="0" smtClean="0">
                <a:latin typeface="STSong" charset="-122"/>
                <a:ea typeface="STSong" charset="-122"/>
                <a:cs typeface="STSong" charset="-122"/>
              </a:rPr>
              <a:t>页面的广告可见度可能会降低；</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焦点图广告（也称轮播图广告）（类似</a:t>
            </a:r>
            <a:r>
              <a:rPr kumimoji="1" lang="en-US" altLang="zh-CN" sz="2400" b="1" dirty="0" smtClean="0">
                <a:solidFill>
                  <a:srgbClr val="0269ED"/>
                </a:solidFill>
              </a:rPr>
              <a:t>Banner</a:t>
            </a:r>
            <a:r>
              <a:rPr kumimoji="1" lang="zh-CN" altLang="en-US" sz="2400" b="1" dirty="0" smtClean="0">
                <a:solidFill>
                  <a:srgbClr val="0269ED"/>
                </a:solidFill>
              </a:rPr>
              <a:t>）</a:t>
            </a:r>
            <a:endParaRPr kumimoji="1" lang="zh-CN" altLang="en-US" sz="2400" b="1" dirty="0">
              <a:solidFill>
                <a:srgbClr val="0269ED"/>
              </a:solidFill>
            </a:endParaRPr>
          </a:p>
        </p:txBody>
      </p:sp>
      <p:pic>
        <p:nvPicPr>
          <p:cNvPr id="3" name="图片 2" descr="3}05`LM{FU{_W0IZXDOY_]E.jpg"/>
          <p:cNvPicPr>
            <a:picLocks noChangeAspect="1"/>
          </p:cNvPicPr>
          <p:nvPr/>
        </p:nvPicPr>
        <p:blipFill>
          <a:blip r:embed="rId1" cstate="email"/>
          <a:stretch>
            <a:fillRect/>
          </a:stretch>
        </p:blipFill>
        <p:spPr>
          <a:xfrm>
            <a:off x="7870141" y="905010"/>
            <a:ext cx="3102659" cy="4653989"/>
          </a:xfrm>
          <a:prstGeom prst="rect">
            <a:avLst/>
          </a:prstGeom>
        </p:spPr>
      </p:pic>
      <p:grpSp>
        <p:nvGrpSpPr>
          <p:cNvPr id="4" name="组合 16"/>
          <p:cNvGrpSpPr/>
          <p:nvPr/>
        </p:nvGrpSpPr>
        <p:grpSpPr>
          <a:xfrm>
            <a:off x="6929864" y="1366675"/>
            <a:ext cx="3374196" cy="4761097"/>
            <a:chOff x="4500562" y="1678793"/>
            <a:chExt cx="3452804" cy="5179207"/>
          </a:xfrm>
        </p:grpSpPr>
        <p:pic>
          <p:nvPicPr>
            <p:cNvPr id="5" name="图片 4" descr="`(C1)[)A`156LK2H[6{J]W2.jpg"/>
            <p:cNvPicPr>
              <a:picLocks noChangeAspect="1"/>
            </p:cNvPicPr>
            <p:nvPr/>
          </p:nvPicPr>
          <p:blipFill>
            <a:blip r:embed="rId2" cstate="email"/>
            <a:stretch>
              <a:fillRect/>
            </a:stretch>
          </p:blipFill>
          <p:spPr>
            <a:xfrm>
              <a:off x="4500562" y="1678793"/>
              <a:ext cx="3452804" cy="5179207"/>
            </a:xfrm>
            <a:prstGeom prst="rect">
              <a:avLst/>
            </a:prstGeom>
          </p:spPr>
        </p:pic>
        <p:sp>
          <p:nvSpPr>
            <p:cNvPr id="6" name="矩形 5"/>
            <p:cNvSpPr/>
            <p:nvPr/>
          </p:nvSpPr>
          <p:spPr>
            <a:xfrm>
              <a:off x="4500562" y="2714620"/>
              <a:ext cx="3429024" cy="207170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17"/>
          <p:cNvGrpSpPr/>
          <p:nvPr/>
        </p:nvGrpSpPr>
        <p:grpSpPr>
          <a:xfrm>
            <a:off x="6261124" y="1908348"/>
            <a:ext cx="3018646" cy="4629978"/>
            <a:chOff x="3143240" y="2000240"/>
            <a:chExt cx="3429024" cy="5143488"/>
          </a:xfrm>
        </p:grpSpPr>
        <p:pic>
          <p:nvPicPr>
            <p:cNvPr id="8" name="图片 7" descr="E]9LV2`94K9X7KJYOG6T{HA.jpg"/>
            <p:cNvPicPr>
              <a:picLocks noChangeAspect="1"/>
            </p:cNvPicPr>
            <p:nvPr/>
          </p:nvPicPr>
          <p:blipFill>
            <a:blip r:embed="rId3" cstate="email"/>
            <a:stretch>
              <a:fillRect/>
            </a:stretch>
          </p:blipFill>
          <p:spPr>
            <a:xfrm>
              <a:off x="3143240" y="2000240"/>
              <a:ext cx="3428992" cy="5143488"/>
            </a:xfrm>
            <a:prstGeom prst="rect">
              <a:avLst/>
            </a:prstGeom>
            <a:ln>
              <a:noFill/>
            </a:ln>
            <a:effectLst>
              <a:outerShdw blurRad="292100" dist="139700" dir="2700000" algn="tl" rotWithShape="0">
                <a:srgbClr val="333333">
                  <a:alpha val="65000"/>
                </a:srgbClr>
              </a:outerShdw>
            </a:effectLst>
          </p:spPr>
        </p:pic>
        <p:sp>
          <p:nvSpPr>
            <p:cNvPr id="9" name="矩形 8"/>
            <p:cNvSpPr/>
            <p:nvPr/>
          </p:nvSpPr>
          <p:spPr>
            <a:xfrm>
              <a:off x="3143240" y="2714620"/>
              <a:ext cx="3429024" cy="207170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可选流程 9"/>
          <p:cNvSpPr/>
          <p:nvPr/>
        </p:nvSpPr>
        <p:spPr>
          <a:xfrm>
            <a:off x="762000" y="1366520"/>
            <a:ext cx="5010150" cy="5010150"/>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焦点图广告在打开一个</a:t>
            </a:r>
            <a:r>
              <a:rPr kumimoji="1" lang="en-US" altLang="zh-CN" dirty="0" smtClean="0"/>
              <a:t>APP</a:t>
            </a:r>
            <a:r>
              <a:rPr kumimoji="1" lang="zh-CN" altLang="en-US" dirty="0" smtClean="0"/>
              <a:t>的时候在显要位置展示</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CPT</a:t>
            </a:r>
            <a:r>
              <a:rPr kumimoji="1" lang="zh-CN" altLang="en-US" dirty="0" smtClean="0"/>
              <a:t>／</a:t>
            </a:r>
            <a:r>
              <a:rPr kumimoji="1" lang="en-US" altLang="zh-CN" dirty="0" smtClean="0"/>
              <a:t>CPM</a:t>
            </a:r>
            <a:r>
              <a:rPr kumimoji="1" lang="zh-CN" altLang="en-US" dirty="0" smtClean="0"/>
              <a:t>／</a:t>
            </a:r>
            <a:r>
              <a:rPr kumimoji="1" lang="en-US" altLang="zh-CN" dirty="0" smtClean="0"/>
              <a:t>CPC</a:t>
            </a:r>
            <a:r>
              <a:rPr kumimoji="1" lang="zh-CN" altLang="en-US" dirty="0" smtClean="0"/>
              <a:t>／</a:t>
            </a:r>
            <a:r>
              <a:rPr kumimoji="1" lang="en-US" altLang="zh-CN" dirty="0" smtClean="0"/>
              <a:t>CPA</a:t>
            </a:r>
            <a:r>
              <a:rPr kumimoji="1" lang="zh-CN" altLang="en-US" dirty="0" smtClean="0"/>
              <a:t>／</a:t>
            </a:r>
            <a:r>
              <a:rPr kumimoji="1" lang="en-US" altLang="zh-CN" dirty="0" smtClean="0"/>
              <a:t>CPS</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PDB</a:t>
            </a:r>
            <a:r>
              <a:rPr kumimoji="1" lang="zh-CN" altLang="en-US" dirty="0" smtClean="0"/>
              <a:t>／</a:t>
            </a:r>
            <a:r>
              <a:rPr kumimoji="1" lang="en-US" altLang="zh-CN" dirty="0" smtClean="0"/>
              <a:t>PD</a:t>
            </a:r>
            <a:r>
              <a:rPr kumimoji="1" lang="zh-CN" altLang="en-US" dirty="0" smtClean="0"/>
              <a:t>／</a:t>
            </a:r>
            <a:r>
              <a:rPr kumimoji="1" lang="en-US" altLang="zh-CN" dirty="0" smtClean="0"/>
              <a:t>PMP</a:t>
            </a:r>
            <a:r>
              <a:rPr kumimoji="1" lang="zh-CN" altLang="en-US" dirty="0" smtClean="0"/>
              <a:t>／</a:t>
            </a:r>
            <a:r>
              <a:rPr kumimoji="1" lang="en-US" altLang="zh-CN" dirty="0" smtClean="0"/>
              <a:t>RTB</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a:t>
            </a:r>
            <a:r>
              <a:rPr kumimoji="1" lang="en-US" altLang="zh-CN" dirty="0" smtClean="0"/>
              <a:t>JPG</a:t>
            </a:r>
            <a:r>
              <a:rPr kumimoji="1" lang="zh-CN" altLang="en-US" dirty="0" smtClean="0"/>
              <a:t>／</a:t>
            </a:r>
            <a:r>
              <a:rPr kumimoji="1" lang="en-US" altLang="zh-CN" dirty="0" smtClean="0"/>
              <a:t>GIF</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、曝光率较高，广告可见度较高，适合有曝光量需要的品牌广告和效果广告。</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、广告内容可以点击跳转。</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缺点：一般媒体都是在首个轮播图展示媒体主营内容，广告内容排轮播图次序较后，广告可见度就会下降；</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贴片广告</a:t>
            </a:r>
            <a:endParaRPr kumimoji="1" lang="zh-CN" altLang="en-US" sz="2400" b="1" dirty="0">
              <a:solidFill>
                <a:srgbClr val="0269ED"/>
              </a:solidFill>
            </a:endParaRPr>
          </a:p>
        </p:txBody>
      </p:sp>
      <p:pic>
        <p:nvPicPr>
          <p:cNvPr id="6" name="图片 5"/>
          <p:cNvPicPr>
            <a:picLocks noChangeAspect="1"/>
          </p:cNvPicPr>
          <p:nvPr/>
        </p:nvPicPr>
        <p:blipFill>
          <a:blip r:embed="rId1" cstate="email"/>
          <a:stretch>
            <a:fillRect/>
          </a:stretch>
        </p:blipFill>
        <p:spPr>
          <a:xfrm>
            <a:off x="6615043" y="1366675"/>
            <a:ext cx="4412349" cy="2485831"/>
          </a:xfrm>
          <a:prstGeom prst="rect">
            <a:avLst/>
          </a:prstGeom>
        </p:spPr>
      </p:pic>
      <p:sp>
        <p:nvSpPr>
          <p:cNvPr id="7" name="可选流程 6"/>
          <p:cNvSpPr/>
          <p:nvPr/>
        </p:nvSpPr>
        <p:spPr>
          <a:xfrm>
            <a:off x="761999" y="1366675"/>
            <a:ext cx="5522687" cy="4990582"/>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贴片广告一般在视频播放时候展示，分为前贴片广告，中间贴片广告。对于时长较长的广告，用户可以观看</a:t>
            </a:r>
            <a:r>
              <a:rPr kumimoji="1" lang="en-US" altLang="zh-CN" dirty="0" smtClean="0"/>
              <a:t>5</a:t>
            </a:r>
            <a:r>
              <a:rPr kumimoji="1" lang="zh-CN" altLang="en-US" dirty="0" smtClean="0"/>
              <a:t>秒后选择跳过。</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CPT</a:t>
            </a:r>
            <a:r>
              <a:rPr kumimoji="1" lang="zh-CN" altLang="en-US" dirty="0" smtClean="0"/>
              <a:t>／</a:t>
            </a:r>
            <a:r>
              <a:rPr kumimoji="1" lang="en-US" altLang="zh-CN" dirty="0" smtClean="0"/>
              <a:t>CPM</a:t>
            </a:r>
            <a:r>
              <a:rPr kumimoji="1" lang="zh-CN" altLang="en-US" dirty="0" smtClean="0"/>
              <a:t>／</a:t>
            </a:r>
            <a:r>
              <a:rPr kumimoji="1" lang="en-US" altLang="zh-CN" dirty="0" smtClean="0"/>
              <a:t>CPC</a:t>
            </a:r>
            <a:r>
              <a:rPr kumimoji="1" lang="zh-CN" altLang="en-US" dirty="0" smtClean="0"/>
              <a:t>／</a:t>
            </a:r>
            <a:r>
              <a:rPr kumimoji="1" lang="en-US" altLang="zh-CN" dirty="0" smtClean="0"/>
              <a:t>CPA</a:t>
            </a:r>
            <a:r>
              <a:rPr kumimoji="1" lang="zh-CN" altLang="en-US" dirty="0" smtClean="0"/>
              <a:t>／</a:t>
            </a:r>
            <a:r>
              <a:rPr kumimoji="1" lang="en-US" altLang="zh-CN" dirty="0" smtClean="0"/>
              <a:t>CPS</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PDB</a:t>
            </a:r>
            <a:r>
              <a:rPr kumimoji="1" lang="zh-CN" altLang="en-US" dirty="0" smtClean="0"/>
              <a:t>／</a:t>
            </a:r>
            <a:r>
              <a:rPr kumimoji="1" lang="en-US" altLang="zh-CN" dirty="0" smtClean="0"/>
              <a:t>PD</a:t>
            </a:r>
            <a:r>
              <a:rPr kumimoji="1" lang="zh-CN" altLang="en-US" dirty="0" smtClean="0"/>
              <a:t>／</a:t>
            </a:r>
            <a:r>
              <a:rPr kumimoji="1" lang="en-US" altLang="zh-CN" dirty="0" smtClean="0"/>
              <a:t>PMP</a:t>
            </a:r>
            <a:r>
              <a:rPr kumimoji="1" lang="zh-CN" altLang="en-US" dirty="0" smtClean="0"/>
              <a:t>／</a:t>
            </a:r>
            <a:r>
              <a:rPr kumimoji="1" lang="en-US" altLang="zh-CN" dirty="0" smtClean="0"/>
              <a:t>RTB</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a:t>
            </a:r>
            <a:r>
              <a:rPr kumimoji="1" lang="en-US" altLang="zh-CN" dirty="0" smtClean="0"/>
              <a:t>JPG</a:t>
            </a:r>
            <a:r>
              <a:rPr kumimoji="1" lang="zh-CN" altLang="en-US" dirty="0" smtClean="0"/>
              <a:t>／</a:t>
            </a:r>
            <a:r>
              <a:rPr kumimoji="1" lang="en-US" altLang="zh-CN" dirty="0" smtClean="0"/>
              <a:t>GIF</a:t>
            </a:r>
            <a:r>
              <a:rPr kumimoji="1" lang="zh-CN" altLang="en-US" dirty="0" smtClean="0"/>
              <a:t>／</a:t>
            </a:r>
            <a:r>
              <a:rPr kumimoji="1" lang="en-US" altLang="zh-CN" dirty="0" smtClean="0"/>
              <a:t>FLV</a:t>
            </a:r>
            <a:r>
              <a:rPr kumimoji="1" lang="zh-CN" altLang="en-US" dirty="0" smtClean="0"/>
              <a:t>／</a:t>
            </a:r>
            <a:r>
              <a:rPr kumimoji="1" lang="en-US" altLang="zh-CN" dirty="0" smtClean="0"/>
              <a:t>MP4</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、曝光率较高，广告可见度较高，适合有曝光量需要的品牌广告和效果广告。</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、广告内容可以点击跳转。</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缺点：贴片广告会影响用户的</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体验，对于有独播资源的强势媒体是不受影响的。</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插屏广告</a:t>
            </a:r>
            <a:r>
              <a:rPr kumimoji="1" lang="en-US" altLang="zh-CN" sz="2400" b="1" dirty="0" err="1" smtClean="0">
                <a:solidFill>
                  <a:srgbClr val="0269ED"/>
                </a:solidFill>
              </a:rPr>
              <a:t>Instl</a:t>
            </a:r>
            <a:endParaRPr kumimoji="1" lang="zh-CN" altLang="en-US" sz="2400" b="1" dirty="0">
              <a:solidFill>
                <a:srgbClr val="0269ED"/>
              </a:solidFill>
            </a:endParaRPr>
          </a:p>
        </p:txBody>
      </p:sp>
      <p:pic>
        <p:nvPicPr>
          <p:cNvPr id="3" name="图片 2"/>
          <p:cNvPicPr>
            <a:picLocks noChangeAspect="1"/>
          </p:cNvPicPr>
          <p:nvPr/>
        </p:nvPicPr>
        <p:blipFill>
          <a:blip r:embed="rId1"/>
          <a:stretch>
            <a:fillRect/>
          </a:stretch>
        </p:blipFill>
        <p:spPr>
          <a:xfrm>
            <a:off x="761999" y="905010"/>
            <a:ext cx="5188425" cy="2958689"/>
          </a:xfrm>
          <a:prstGeom prst="rect">
            <a:avLst/>
          </a:prstGeom>
        </p:spPr>
      </p:pic>
      <p:sp>
        <p:nvSpPr>
          <p:cNvPr id="4" name="可选流程 3"/>
          <p:cNvSpPr/>
          <p:nvPr/>
        </p:nvSpPr>
        <p:spPr>
          <a:xfrm>
            <a:off x="6384878" y="760320"/>
            <a:ext cx="5010179" cy="5544945"/>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插屏广告以非全屏方式展示，类似于弹窗广告，但是由于影响用户体验，所以一般出现在视频或游戏暂停时展示。</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CPM</a:t>
            </a:r>
            <a:r>
              <a:rPr kumimoji="1" lang="zh-CN" altLang="en-US" dirty="0" smtClean="0"/>
              <a:t>／</a:t>
            </a:r>
            <a:r>
              <a:rPr kumimoji="1" lang="en-US" altLang="zh-CN" dirty="0" smtClean="0"/>
              <a:t>CPC</a:t>
            </a:r>
            <a:r>
              <a:rPr kumimoji="1" lang="zh-CN" altLang="en-US" dirty="0" smtClean="0"/>
              <a:t>／</a:t>
            </a:r>
            <a:r>
              <a:rPr kumimoji="1" lang="en-US" altLang="zh-CN" dirty="0" smtClean="0"/>
              <a:t>CPA</a:t>
            </a:r>
            <a:r>
              <a:rPr kumimoji="1" lang="zh-CN" altLang="en-US" dirty="0" smtClean="0"/>
              <a:t>／</a:t>
            </a:r>
            <a:r>
              <a:rPr kumimoji="1" lang="en-US" altLang="zh-CN" dirty="0" smtClean="0"/>
              <a:t>CPS</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RTB</a:t>
            </a:r>
            <a:r>
              <a:rPr kumimoji="1" lang="zh-CN" altLang="en-US" dirty="0" smtClean="0"/>
              <a:t>／</a:t>
            </a:r>
            <a:r>
              <a:rPr kumimoji="1" lang="en-US" altLang="zh-CN" dirty="0" smtClean="0"/>
              <a:t>PMP</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a:t>
            </a:r>
            <a:r>
              <a:rPr kumimoji="1" lang="en-US" altLang="zh-CN" dirty="0" smtClean="0"/>
              <a:t>JPG</a:t>
            </a:r>
            <a:r>
              <a:rPr kumimoji="1" lang="zh-CN" altLang="en-US" dirty="0" smtClean="0"/>
              <a:t>／</a:t>
            </a:r>
            <a:r>
              <a:rPr kumimoji="1" lang="en-US" altLang="zh-CN" dirty="0" smtClean="0"/>
              <a:t>GIF</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、曝光率较高，广告可见度较高，一般用作效果广告推广</a:t>
            </a:r>
            <a:r>
              <a:rPr kumimoji="1" lang="zh-CN" altLang="en-US" b="1" dirty="0">
                <a:latin typeface="STSong" charset="-122"/>
                <a:ea typeface="STSong" charset="-122"/>
                <a:cs typeface="STSong" charset="-122"/>
              </a:rPr>
              <a:t>；</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、广告内容可以点击跳转。</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缺点：插屏广告会影响用户的</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体验，点击会打断用户当前任务，用户误点击概率较高，但实际没有什么意义。</a:t>
            </a:r>
          </a:p>
        </p:txBody>
      </p:sp>
      <p:pic>
        <p:nvPicPr>
          <p:cNvPr id="6" name="图片 5"/>
          <p:cNvPicPr>
            <a:picLocks noChangeAspect="1"/>
          </p:cNvPicPr>
          <p:nvPr/>
        </p:nvPicPr>
        <p:blipFill>
          <a:blip r:embed="rId2"/>
          <a:stretch>
            <a:fillRect/>
          </a:stretch>
        </p:blipFill>
        <p:spPr>
          <a:xfrm>
            <a:off x="660968" y="3863699"/>
            <a:ext cx="5289456" cy="2578333"/>
          </a:xfrm>
          <a:prstGeom prst="rect">
            <a:avLst/>
          </a:prstGeom>
        </p:spPr>
      </p:pic>
      <p:pic>
        <p:nvPicPr>
          <p:cNvPr id="5" name="图片 4"/>
          <p:cNvPicPr>
            <a:picLocks noChangeAspect="1"/>
          </p:cNvPicPr>
          <p:nvPr/>
        </p:nvPicPr>
        <p:blipFill>
          <a:blip r:embed="rId3" cstate="email"/>
          <a:stretch>
            <a:fillRect/>
          </a:stretch>
        </p:blipFill>
        <p:spPr>
          <a:xfrm>
            <a:off x="2617438" y="2680901"/>
            <a:ext cx="3332986" cy="190764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程序化广告产品进化示意</a:t>
            </a:r>
            <a:endParaRPr kumimoji="1" lang="zh-CN" altLang="en-US" sz="2400" b="1" dirty="0">
              <a:solidFill>
                <a:srgbClr val="0269ED"/>
              </a:solidFill>
            </a:endParaRPr>
          </a:p>
        </p:txBody>
      </p:sp>
      <p:sp>
        <p:nvSpPr>
          <p:cNvPr id="6" name="可选流程 5"/>
          <p:cNvSpPr/>
          <p:nvPr/>
        </p:nvSpPr>
        <p:spPr>
          <a:xfrm>
            <a:off x="4710542" y="1207576"/>
            <a:ext cx="2396840" cy="554182"/>
          </a:xfrm>
          <a:prstGeom prst="flowChartAlternateProcess">
            <a:avLst/>
          </a:prstGeom>
          <a:solidFill>
            <a:srgbClr val="0269ED">
              <a:alpha val="50000"/>
            </a:srgbClr>
          </a:solidFill>
          <a:ln w="38100" cmpd="sng">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传统线下广告</a:t>
            </a:r>
            <a:endParaRPr kumimoji="1" lang="zh-CN" altLang="en-US" sz="2400" b="1" dirty="0">
              <a:solidFill>
                <a:schemeClr val="tx1"/>
              </a:solidFill>
              <a:latin typeface="STSong" charset="-122"/>
              <a:ea typeface="STSong" charset="-122"/>
              <a:cs typeface="STSong" charset="-122"/>
            </a:endParaRPr>
          </a:p>
        </p:txBody>
      </p:sp>
      <p:sp>
        <p:nvSpPr>
          <p:cNvPr id="7" name="可选流程 6"/>
          <p:cNvSpPr/>
          <p:nvPr/>
        </p:nvSpPr>
        <p:spPr>
          <a:xfrm>
            <a:off x="1233051" y="3592783"/>
            <a:ext cx="2396840"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精准定向广告</a:t>
            </a:r>
            <a:endParaRPr kumimoji="1" lang="zh-CN" altLang="en-US" sz="2400" b="1" dirty="0">
              <a:latin typeface="STSong" charset="-122"/>
              <a:ea typeface="STSong" charset="-122"/>
              <a:cs typeface="STSong" charset="-122"/>
            </a:endParaRPr>
          </a:p>
        </p:txBody>
      </p:sp>
      <p:sp>
        <p:nvSpPr>
          <p:cNvPr id="8" name="可选流程 7"/>
          <p:cNvSpPr/>
          <p:nvPr/>
        </p:nvSpPr>
        <p:spPr>
          <a:xfrm>
            <a:off x="1233051" y="1207576"/>
            <a:ext cx="2396840" cy="554182"/>
          </a:xfrm>
          <a:prstGeom prst="flowChartAlternateProcess">
            <a:avLst/>
          </a:prstGeom>
          <a:solidFill>
            <a:srgbClr val="0269ED">
              <a:alpha val="50000"/>
            </a:srgb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smtClean="0">
                <a:solidFill>
                  <a:schemeClr val="tx1"/>
                </a:solidFill>
                <a:latin typeface="STSong" charset="-122"/>
                <a:ea typeface="STSong" charset="-122"/>
                <a:cs typeface="STSong" charset="-122"/>
              </a:rPr>
              <a:t>CRT</a:t>
            </a:r>
            <a:r>
              <a:rPr kumimoji="1" lang="zh-CN" altLang="en-US" sz="2400" b="1" dirty="0" smtClean="0">
                <a:solidFill>
                  <a:schemeClr val="tx1"/>
                </a:solidFill>
                <a:latin typeface="STSong" charset="-122"/>
                <a:ea typeface="STSong" charset="-122"/>
                <a:cs typeface="STSong" charset="-122"/>
              </a:rPr>
              <a:t>合约广告</a:t>
            </a:r>
            <a:endParaRPr kumimoji="1" lang="zh-CN" altLang="en-US" sz="2400" b="1" dirty="0">
              <a:solidFill>
                <a:schemeClr val="tx1"/>
              </a:solidFill>
              <a:latin typeface="STSong" charset="-122"/>
              <a:ea typeface="STSong" charset="-122"/>
              <a:cs typeface="STSong" charset="-122"/>
            </a:endParaRPr>
          </a:p>
        </p:txBody>
      </p:sp>
      <p:sp>
        <p:nvSpPr>
          <p:cNvPr id="10" name="可选流程 9"/>
          <p:cNvSpPr/>
          <p:nvPr/>
        </p:nvSpPr>
        <p:spPr>
          <a:xfrm>
            <a:off x="1233051" y="2405990"/>
            <a:ext cx="2396840" cy="554182"/>
          </a:xfrm>
          <a:prstGeom prst="flowChartAlternateProcess">
            <a:avLst/>
          </a:prstGeom>
          <a:solidFill>
            <a:srgbClr val="0269ED">
              <a:alpha val="50000"/>
            </a:srgb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展示量合约广告</a:t>
            </a:r>
            <a:endParaRPr kumimoji="1" lang="zh-CN" altLang="en-US" sz="2400" b="1" dirty="0">
              <a:solidFill>
                <a:schemeClr val="tx1"/>
              </a:solidFill>
              <a:latin typeface="STSong" charset="-122"/>
              <a:ea typeface="STSong" charset="-122"/>
              <a:cs typeface="STSong" charset="-122"/>
            </a:endParaRPr>
          </a:p>
        </p:txBody>
      </p:sp>
      <p:sp>
        <p:nvSpPr>
          <p:cNvPr id="11" name="可选流程 10"/>
          <p:cNvSpPr/>
          <p:nvPr/>
        </p:nvSpPr>
        <p:spPr>
          <a:xfrm>
            <a:off x="4710542" y="2405990"/>
            <a:ext cx="2396840"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smtClean="0">
                <a:latin typeface="STSong" charset="-122"/>
                <a:ea typeface="STSong" charset="-122"/>
                <a:cs typeface="STSong" charset="-122"/>
              </a:rPr>
              <a:t>SEM</a:t>
            </a:r>
            <a:r>
              <a:rPr kumimoji="1" lang="zh-CN" altLang="en-US" sz="2400" b="1" dirty="0" smtClean="0">
                <a:latin typeface="STSong" charset="-122"/>
                <a:ea typeface="STSong" charset="-122"/>
                <a:cs typeface="STSong" charset="-122"/>
              </a:rPr>
              <a:t>搜索广告</a:t>
            </a:r>
            <a:endParaRPr kumimoji="1" lang="zh-CN" altLang="en-US" sz="2400" b="1" dirty="0">
              <a:latin typeface="STSong" charset="-122"/>
              <a:ea typeface="STSong" charset="-122"/>
              <a:cs typeface="STSong" charset="-122"/>
            </a:endParaRPr>
          </a:p>
        </p:txBody>
      </p:sp>
      <p:sp>
        <p:nvSpPr>
          <p:cNvPr id="12" name="可选流程 11"/>
          <p:cNvSpPr/>
          <p:nvPr/>
        </p:nvSpPr>
        <p:spPr>
          <a:xfrm>
            <a:off x="4710542" y="3592783"/>
            <a:ext cx="2396840"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上下文广告</a:t>
            </a:r>
            <a:endParaRPr kumimoji="1" lang="zh-CN" altLang="en-US" sz="2400" b="1" dirty="0">
              <a:latin typeface="STSong" charset="-122"/>
              <a:ea typeface="STSong" charset="-122"/>
              <a:cs typeface="STSong" charset="-122"/>
            </a:endParaRPr>
          </a:p>
        </p:txBody>
      </p:sp>
      <p:sp>
        <p:nvSpPr>
          <p:cNvPr id="13" name="可选流程 12"/>
          <p:cNvSpPr/>
          <p:nvPr/>
        </p:nvSpPr>
        <p:spPr>
          <a:xfrm>
            <a:off x="8188033" y="2405990"/>
            <a:ext cx="2396840"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社交网络广告</a:t>
            </a:r>
            <a:endParaRPr kumimoji="1" lang="zh-CN" altLang="en-US" sz="2400" b="1" dirty="0">
              <a:latin typeface="STSong" charset="-122"/>
              <a:ea typeface="STSong" charset="-122"/>
              <a:cs typeface="STSong" charset="-122"/>
            </a:endParaRPr>
          </a:p>
        </p:txBody>
      </p:sp>
      <p:sp>
        <p:nvSpPr>
          <p:cNvPr id="14" name="可选流程 13"/>
          <p:cNvSpPr/>
          <p:nvPr/>
        </p:nvSpPr>
        <p:spPr>
          <a:xfrm>
            <a:off x="8188033" y="3592783"/>
            <a:ext cx="2396840"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信息流广告</a:t>
            </a:r>
            <a:endParaRPr kumimoji="1" lang="zh-CN" altLang="en-US" sz="2400" b="1" dirty="0">
              <a:latin typeface="STSong" charset="-122"/>
              <a:ea typeface="STSong" charset="-122"/>
              <a:cs typeface="STSong" charset="-122"/>
            </a:endParaRPr>
          </a:p>
        </p:txBody>
      </p:sp>
      <p:sp>
        <p:nvSpPr>
          <p:cNvPr id="15" name="可选流程 14"/>
          <p:cNvSpPr/>
          <p:nvPr/>
        </p:nvSpPr>
        <p:spPr>
          <a:xfrm>
            <a:off x="3047995" y="4802828"/>
            <a:ext cx="2396840"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一般竞价广告</a:t>
            </a:r>
            <a:endParaRPr kumimoji="1" lang="zh-CN" altLang="en-US" sz="2400" b="1" dirty="0">
              <a:latin typeface="STSong" charset="-122"/>
              <a:ea typeface="STSong" charset="-122"/>
              <a:cs typeface="STSong" charset="-122"/>
            </a:endParaRPr>
          </a:p>
        </p:txBody>
      </p:sp>
      <p:sp>
        <p:nvSpPr>
          <p:cNvPr id="16" name="可选流程 15"/>
          <p:cNvSpPr/>
          <p:nvPr/>
        </p:nvSpPr>
        <p:spPr>
          <a:xfrm>
            <a:off x="3047995" y="5989621"/>
            <a:ext cx="2396840"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程序化交易广告</a:t>
            </a:r>
            <a:endParaRPr kumimoji="1" lang="zh-CN" altLang="en-US" sz="2400" b="1" dirty="0">
              <a:latin typeface="STSong" charset="-122"/>
              <a:ea typeface="STSong" charset="-122"/>
              <a:cs typeface="STSong" charset="-122"/>
            </a:endParaRPr>
          </a:p>
        </p:txBody>
      </p:sp>
      <p:sp>
        <p:nvSpPr>
          <p:cNvPr id="17" name="可选流程 16"/>
          <p:cNvSpPr/>
          <p:nvPr/>
        </p:nvSpPr>
        <p:spPr>
          <a:xfrm>
            <a:off x="8188033" y="4802828"/>
            <a:ext cx="2396840"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植入式原生广告</a:t>
            </a:r>
            <a:endParaRPr kumimoji="1" lang="zh-CN" altLang="en-US" sz="2400" b="1" dirty="0">
              <a:latin typeface="STSong" charset="-122"/>
              <a:ea typeface="STSong" charset="-122"/>
              <a:cs typeface="STSong" charset="-122"/>
            </a:endParaRPr>
          </a:p>
        </p:txBody>
      </p:sp>
      <p:cxnSp>
        <p:nvCxnSpPr>
          <p:cNvPr id="19" name="直线箭头连接符 18"/>
          <p:cNvCxnSpPr>
            <a:stCxn id="8" idx="2"/>
            <a:endCxn id="10" idx="0"/>
          </p:cNvCxnSpPr>
          <p:nvPr/>
        </p:nvCxnSpPr>
        <p:spPr>
          <a:xfrm>
            <a:off x="2431471" y="1761758"/>
            <a:ext cx="0" cy="6442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0" idx="2"/>
            <a:endCxn id="7" idx="0"/>
          </p:cNvCxnSpPr>
          <p:nvPr/>
        </p:nvCxnSpPr>
        <p:spPr>
          <a:xfrm>
            <a:off x="2431471" y="2960172"/>
            <a:ext cx="0" cy="63261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1" idx="2"/>
            <a:endCxn id="12" idx="0"/>
          </p:cNvCxnSpPr>
          <p:nvPr/>
        </p:nvCxnSpPr>
        <p:spPr>
          <a:xfrm>
            <a:off x="5908962" y="2960172"/>
            <a:ext cx="0" cy="63261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3" idx="2"/>
            <a:endCxn id="14" idx="0"/>
          </p:cNvCxnSpPr>
          <p:nvPr/>
        </p:nvCxnSpPr>
        <p:spPr>
          <a:xfrm>
            <a:off x="9386453" y="2960172"/>
            <a:ext cx="0" cy="63261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4" idx="2"/>
            <a:endCxn id="17" idx="0"/>
          </p:cNvCxnSpPr>
          <p:nvPr/>
        </p:nvCxnSpPr>
        <p:spPr>
          <a:xfrm>
            <a:off x="9386453" y="4146965"/>
            <a:ext cx="0" cy="65586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15" idx="2"/>
            <a:endCxn id="16" idx="0"/>
          </p:cNvCxnSpPr>
          <p:nvPr/>
        </p:nvCxnSpPr>
        <p:spPr>
          <a:xfrm>
            <a:off x="4246415" y="5357010"/>
            <a:ext cx="0" cy="63261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a:off x="3380509" y="4158596"/>
            <a:ext cx="0" cy="6442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a:off x="5160816" y="4158596"/>
            <a:ext cx="0" cy="6442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11" idx="3"/>
            <a:endCxn id="14" idx="1"/>
          </p:cNvCxnSpPr>
          <p:nvPr/>
        </p:nvCxnSpPr>
        <p:spPr>
          <a:xfrm>
            <a:off x="7107382" y="2683081"/>
            <a:ext cx="1080651" cy="11867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5" idx="3"/>
            <a:endCxn id="17" idx="1"/>
          </p:cNvCxnSpPr>
          <p:nvPr/>
        </p:nvCxnSpPr>
        <p:spPr>
          <a:xfrm>
            <a:off x="5444835" y="5079919"/>
            <a:ext cx="2743198"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flipH="1">
            <a:off x="5444835" y="5149192"/>
            <a:ext cx="2743198" cy="111752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可选流程 55"/>
          <p:cNvSpPr/>
          <p:nvPr/>
        </p:nvSpPr>
        <p:spPr>
          <a:xfrm>
            <a:off x="9573483" y="1182101"/>
            <a:ext cx="581894" cy="568026"/>
          </a:xfrm>
          <a:prstGeom prst="flowChartAlternateProcess">
            <a:avLst/>
          </a:prstGeom>
          <a:solidFill>
            <a:srgbClr val="0269ED">
              <a:alpha val="50000"/>
            </a:srgb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b="1" dirty="0">
              <a:solidFill>
                <a:schemeClr val="tx1"/>
              </a:solidFill>
              <a:latin typeface="STSong" charset="-122"/>
              <a:ea typeface="STSong" charset="-122"/>
              <a:cs typeface="STSong" charset="-122"/>
            </a:endParaRPr>
          </a:p>
        </p:txBody>
      </p:sp>
      <p:sp>
        <p:nvSpPr>
          <p:cNvPr id="57" name="可选流程 56"/>
          <p:cNvSpPr/>
          <p:nvPr/>
        </p:nvSpPr>
        <p:spPr>
          <a:xfrm>
            <a:off x="8011372" y="1182101"/>
            <a:ext cx="547267" cy="568026"/>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b="1" dirty="0">
              <a:latin typeface="STSong" charset="-122"/>
              <a:ea typeface="STSong" charset="-122"/>
              <a:cs typeface="STSong" charset="-122"/>
            </a:endParaRPr>
          </a:p>
        </p:txBody>
      </p:sp>
      <p:sp>
        <p:nvSpPr>
          <p:cNvPr id="58" name="文本框 57"/>
          <p:cNvSpPr txBox="1"/>
          <p:nvPr/>
        </p:nvSpPr>
        <p:spPr>
          <a:xfrm>
            <a:off x="8679862" y="1142948"/>
            <a:ext cx="692727" cy="646331"/>
          </a:xfrm>
          <a:prstGeom prst="rect">
            <a:avLst/>
          </a:prstGeom>
          <a:noFill/>
        </p:spPr>
        <p:txBody>
          <a:bodyPr wrap="square" rtlCol="0">
            <a:spAutoFit/>
          </a:bodyPr>
          <a:lstStyle/>
          <a:p>
            <a:r>
              <a:rPr kumimoji="1" lang="zh-CN" altLang="en-US" smtClean="0"/>
              <a:t>竞价广告</a:t>
            </a:r>
            <a:endParaRPr kumimoji="1" lang="zh-CN" altLang="en-US"/>
          </a:p>
        </p:txBody>
      </p:sp>
      <p:sp>
        <p:nvSpPr>
          <p:cNvPr id="59" name="文本框 58"/>
          <p:cNvSpPr txBox="1"/>
          <p:nvPr/>
        </p:nvSpPr>
        <p:spPr>
          <a:xfrm>
            <a:off x="10283532" y="1115059"/>
            <a:ext cx="692727" cy="646331"/>
          </a:xfrm>
          <a:prstGeom prst="rect">
            <a:avLst/>
          </a:prstGeom>
          <a:noFill/>
        </p:spPr>
        <p:txBody>
          <a:bodyPr wrap="square" rtlCol="0">
            <a:spAutoFit/>
          </a:bodyPr>
          <a:lstStyle/>
          <a:p>
            <a:r>
              <a:rPr kumimoji="1" lang="zh-CN" altLang="en-US" dirty="0" smtClean="0"/>
              <a:t>合约广告</a:t>
            </a:r>
            <a:endParaRPr kumimoji="1" lang="zh-CN" altLang="en-US" dirty="0"/>
          </a:p>
        </p:txBody>
      </p:sp>
      <p:cxnSp>
        <p:nvCxnSpPr>
          <p:cNvPr id="60" name="直线箭头连接符 59"/>
          <p:cNvCxnSpPr>
            <a:stCxn id="6" idx="1"/>
            <a:endCxn id="8" idx="3"/>
          </p:cNvCxnSpPr>
          <p:nvPr/>
        </p:nvCxnSpPr>
        <p:spPr>
          <a:xfrm flipH="1">
            <a:off x="3629891" y="1484667"/>
            <a:ext cx="108065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714344" cy="461665"/>
          </a:xfrm>
          <a:prstGeom prst="rect">
            <a:avLst/>
          </a:prstGeom>
          <a:noFill/>
        </p:spPr>
        <p:txBody>
          <a:bodyPr wrap="square" rtlCol="0">
            <a:spAutoFit/>
          </a:bodyPr>
          <a:lstStyle/>
          <a:p>
            <a:r>
              <a:rPr kumimoji="1" lang="zh-CN" altLang="en-US" sz="2400" b="1" dirty="0" smtClean="0">
                <a:solidFill>
                  <a:srgbClr val="0269ED"/>
                </a:solidFill>
              </a:rPr>
              <a:t>贴片广告</a:t>
            </a:r>
            <a:r>
              <a:rPr kumimoji="1" lang="en-US" altLang="zh-CN" sz="2400" b="1" dirty="0" smtClean="0">
                <a:solidFill>
                  <a:srgbClr val="0269ED"/>
                </a:solidFill>
              </a:rPr>
              <a:t>+</a:t>
            </a:r>
            <a:r>
              <a:rPr kumimoji="1" lang="zh-CN" altLang="en-US" sz="2400" b="1" dirty="0" smtClean="0">
                <a:solidFill>
                  <a:srgbClr val="0269ED"/>
                </a:solidFill>
              </a:rPr>
              <a:t>插屏广告（一般用于游戏，严重影响用户体验）</a:t>
            </a:r>
            <a:endParaRPr kumimoji="1" lang="zh-CN" altLang="en-US" sz="2400" b="1" dirty="0">
              <a:solidFill>
                <a:srgbClr val="0269ED"/>
              </a:solidFill>
            </a:endParaRPr>
          </a:p>
        </p:txBody>
      </p:sp>
      <p:pic>
        <p:nvPicPr>
          <p:cNvPr id="3" name="图片 2"/>
          <p:cNvPicPr>
            <a:picLocks noChangeAspect="1"/>
          </p:cNvPicPr>
          <p:nvPr/>
        </p:nvPicPr>
        <p:blipFill>
          <a:blip r:embed="rId1" cstate="email"/>
          <a:stretch>
            <a:fillRect/>
          </a:stretch>
        </p:blipFill>
        <p:spPr>
          <a:xfrm>
            <a:off x="1226455" y="1045029"/>
            <a:ext cx="1656060" cy="2939506"/>
          </a:xfrm>
          <a:prstGeom prst="rect">
            <a:avLst/>
          </a:prstGeom>
        </p:spPr>
      </p:pic>
      <p:pic>
        <p:nvPicPr>
          <p:cNvPr id="4" name="图片 3"/>
          <p:cNvPicPr>
            <a:picLocks noChangeAspect="1"/>
          </p:cNvPicPr>
          <p:nvPr/>
        </p:nvPicPr>
        <p:blipFill>
          <a:blip r:embed="rId2" cstate="email"/>
          <a:stretch>
            <a:fillRect/>
          </a:stretch>
        </p:blipFill>
        <p:spPr>
          <a:xfrm>
            <a:off x="3685197" y="1045029"/>
            <a:ext cx="1656060" cy="2939506"/>
          </a:xfrm>
          <a:prstGeom prst="rect">
            <a:avLst/>
          </a:prstGeom>
        </p:spPr>
      </p:pic>
      <p:pic>
        <p:nvPicPr>
          <p:cNvPr id="5" name="图片 4"/>
          <p:cNvPicPr>
            <a:picLocks noChangeAspect="1"/>
          </p:cNvPicPr>
          <p:nvPr/>
        </p:nvPicPr>
        <p:blipFill>
          <a:blip r:embed="rId3" cstate="email"/>
          <a:stretch>
            <a:fillRect/>
          </a:stretch>
        </p:blipFill>
        <p:spPr>
          <a:xfrm>
            <a:off x="6143939" y="1045029"/>
            <a:ext cx="1651767" cy="2931886"/>
          </a:xfrm>
          <a:prstGeom prst="rect">
            <a:avLst/>
          </a:prstGeom>
        </p:spPr>
      </p:pic>
      <p:pic>
        <p:nvPicPr>
          <p:cNvPr id="6" name="图片 5"/>
          <p:cNvPicPr>
            <a:picLocks noChangeAspect="1"/>
          </p:cNvPicPr>
          <p:nvPr/>
        </p:nvPicPr>
        <p:blipFill>
          <a:blip r:embed="rId4" cstate="email"/>
          <a:stretch>
            <a:fillRect/>
          </a:stretch>
        </p:blipFill>
        <p:spPr>
          <a:xfrm>
            <a:off x="8598388" y="1045029"/>
            <a:ext cx="1648697" cy="2926437"/>
          </a:xfrm>
          <a:prstGeom prst="rect">
            <a:avLst/>
          </a:prstGeom>
        </p:spPr>
      </p:pic>
      <p:sp>
        <p:nvSpPr>
          <p:cNvPr id="7" name="右箭头 6"/>
          <p:cNvSpPr/>
          <p:nvPr/>
        </p:nvSpPr>
        <p:spPr>
          <a:xfrm>
            <a:off x="2882515" y="2351314"/>
            <a:ext cx="802682"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右箭头 7"/>
          <p:cNvSpPr/>
          <p:nvPr/>
        </p:nvSpPr>
        <p:spPr>
          <a:xfrm>
            <a:off x="5341257" y="2351314"/>
            <a:ext cx="802682"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p:cNvSpPr/>
          <p:nvPr/>
        </p:nvSpPr>
        <p:spPr>
          <a:xfrm>
            <a:off x="7795706" y="2351314"/>
            <a:ext cx="802682"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可选流程 10"/>
          <p:cNvSpPr/>
          <p:nvPr/>
        </p:nvSpPr>
        <p:spPr>
          <a:xfrm>
            <a:off x="991395" y="4104917"/>
            <a:ext cx="10024948" cy="2753083"/>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numCol="2" rtlCol="0" anchor="t" anchorCtr="0"/>
          <a:lstStyle/>
          <a:p>
            <a:pPr marL="285750" indent="-285750">
              <a:buFont typeface="Wingdings" panose="05000000000000000000" charset="2"/>
              <a:buChar char="l"/>
            </a:pPr>
            <a:r>
              <a:rPr kumimoji="1" lang="zh-CN" altLang="en-US" dirty="0" smtClean="0"/>
              <a:t>贴片广告</a:t>
            </a:r>
            <a:r>
              <a:rPr kumimoji="1" lang="en-US" altLang="zh-CN" dirty="0" smtClean="0"/>
              <a:t>+</a:t>
            </a:r>
            <a:r>
              <a:rPr kumimoji="1" lang="zh-CN" altLang="en-US" dirty="0" smtClean="0"/>
              <a:t>插屏广告经常会出现在免费即时游戏重新开始游戏环节，会严重影响客户体验，所以较少见。也会出现作为观看任务换积分。</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CPM</a:t>
            </a:r>
            <a:r>
              <a:rPr kumimoji="1" lang="zh-CN" altLang="en-US" dirty="0" smtClean="0"/>
              <a:t>／</a:t>
            </a:r>
            <a:r>
              <a:rPr kumimoji="1" lang="en-US" altLang="zh-CN" dirty="0" smtClean="0"/>
              <a:t>CPC</a:t>
            </a:r>
            <a:r>
              <a:rPr kumimoji="1" lang="zh-CN" altLang="en-US" dirty="0" smtClean="0"/>
              <a:t>／</a:t>
            </a:r>
            <a:r>
              <a:rPr kumimoji="1" lang="en-US" altLang="zh-CN" dirty="0" smtClean="0"/>
              <a:t>CPA</a:t>
            </a:r>
            <a:r>
              <a:rPr kumimoji="1" lang="zh-CN" altLang="en-US" dirty="0" smtClean="0"/>
              <a:t>／</a:t>
            </a:r>
            <a:r>
              <a:rPr kumimoji="1" lang="en-US" altLang="zh-CN" dirty="0" smtClean="0"/>
              <a:t>CPS</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PDB</a:t>
            </a:r>
            <a:r>
              <a:rPr kumimoji="1" lang="zh-CN" altLang="en-US" dirty="0" smtClean="0"/>
              <a:t>／</a:t>
            </a:r>
            <a:r>
              <a:rPr kumimoji="1" lang="en-US" altLang="zh-CN" dirty="0" smtClean="0"/>
              <a:t>RTB</a:t>
            </a:r>
            <a:r>
              <a:rPr kumimoji="1" lang="zh-CN" altLang="en-US" dirty="0" smtClean="0"/>
              <a:t>／</a:t>
            </a:r>
            <a:r>
              <a:rPr kumimoji="1" lang="en-US" altLang="zh-CN" dirty="0" smtClean="0"/>
              <a:t>PMP</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a:t>
            </a:r>
            <a:r>
              <a:rPr kumimoji="1" lang="en-US" altLang="zh-CN" dirty="0" smtClean="0"/>
              <a:t>JPG</a:t>
            </a:r>
            <a:r>
              <a:rPr kumimoji="1" lang="zh-CN" altLang="en-US" dirty="0" smtClean="0"/>
              <a:t>／</a:t>
            </a:r>
            <a:r>
              <a:rPr kumimoji="1" lang="en-US" altLang="zh-CN" dirty="0" smtClean="0"/>
              <a:t>GIF</a:t>
            </a:r>
            <a:r>
              <a:rPr kumimoji="1" lang="zh-CN" altLang="en-US" dirty="0" smtClean="0"/>
              <a:t>／</a:t>
            </a:r>
            <a:r>
              <a:rPr kumimoji="1" lang="en-US" altLang="zh-CN" dirty="0" smtClean="0"/>
              <a:t>FLV</a:t>
            </a:r>
            <a:r>
              <a:rPr kumimoji="1" lang="zh-CN" altLang="en-US" dirty="0" smtClean="0"/>
              <a:t>／</a:t>
            </a:r>
            <a:r>
              <a:rPr kumimoji="1" lang="en-US" altLang="zh-CN" dirty="0" smtClean="0"/>
              <a:t>MP4</a:t>
            </a:r>
            <a:endParaRPr kumimoji="1" lang="zh-CN" altLang="en-US" dirty="0" smtClean="0"/>
          </a:p>
          <a:p>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、强制曝光或者任务类型曝光，一般用作游戏推广</a:t>
            </a:r>
            <a:r>
              <a:rPr kumimoji="1" lang="zh-CN" altLang="en-US" b="1" dirty="0">
                <a:latin typeface="STSong" charset="-122"/>
                <a:ea typeface="STSong" charset="-122"/>
                <a:cs typeface="STSong" charset="-122"/>
              </a:rPr>
              <a:t>；</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、插屏广告内容可以点击跳转。</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缺点：插屏广告会影响用户的</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体验，点击会打断用户当前任务，用户误点击概率较高，但实际没有什么意义。</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1999" y="443345"/>
            <a:ext cx="7714344" cy="461665"/>
          </a:xfrm>
          <a:prstGeom prst="rect">
            <a:avLst/>
          </a:prstGeom>
          <a:noFill/>
        </p:spPr>
        <p:txBody>
          <a:bodyPr wrap="square" rtlCol="0">
            <a:spAutoFit/>
          </a:bodyPr>
          <a:lstStyle/>
          <a:p>
            <a:r>
              <a:rPr kumimoji="1" lang="zh-CN" altLang="en-US" sz="2400" b="1" dirty="0" smtClean="0">
                <a:solidFill>
                  <a:srgbClr val="0269ED"/>
                </a:solidFill>
              </a:rPr>
              <a:t>推荐墙广告</a:t>
            </a:r>
            <a:endParaRPr kumimoji="1" lang="zh-CN" altLang="en-US" sz="2400" b="1" dirty="0">
              <a:solidFill>
                <a:srgbClr val="0269ED"/>
              </a:solidFill>
            </a:endParaRPr>
          </a:p>
        </p:txBody>
      </p:sp>
      <p:pic>
        <p:nvPicPr>
          <p:cNvPr id="4" name="图片 3"/>
          <p:cNvPicPr>
            <a:picLocks noChangeAspect="1"/>
          </p:cNvPicPr>
          <p:nvPr/>
        </p:nvPicPr>
        <p:blipFill>
          <a:blip r:embed="rId1" cstate="email"/>
          <a:stretch>
            <a:fillRect/>
          </a:stretch>
        </p:blipFill>
        <p:spPr>
          <a:xfrm>
            <a:off x="761999" y="1436914"/>
            <a:ext cx="4555759" cy="4020457"/>
          </a:xfrm>
          <a:prstGeom prst="rect">
            <a:avLst/>
          </a:prstGeom>
        </p:spPr>
      </p:pic>
      <p:sp>
        <p:nvSpPr>
          <p:cNvPr id="5" name="可选流程 4"/>
          <p:cNvSpPr/>
          <p:nvPr/>
        </p:nvSpPr>
        <p:spPr>
          <a:xfrm>
            <a:off x="5696153" y="674177"/>
            <a:ext cx="5560379" cy="5544945"/>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推荐墙广告可以是插屏展示，主要是</a:t>
            </a:r>
            <a:r>
              <a:rPr kumimoji="1" lang="en-US" altLang="zh-CN" dirty="0" smtClean="0"/>
              <a:t>APP</a:t>
            </a:r>
            <a:r>
              <a:rPr kumimoji="1" lang="zh-CN" altLang="en-US" dirty="0" smtClean="0"/>
              <a:t>推广，在游戏暂停弹出，显示推荐应用，每一个应用都可以外链。推荐墙广告也可以是应用的一个功能，后来演变成积分墙。</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CPM</a:t>
            </a:r>
            <a:r>
              <a:rPr kumimoji="1" lang="zh-CN" altLang="en-US" dirty="0" smtClean="0"/>
              <a:t>／</a:t>
            </a:r>
            <a:r>
              <a:rPr kumimoji="1" lang="en-US" altLang="zh-CN" dirty="0" smtClean="0"/>
              <a:t>CPC</a:t>
            </a:r>
            <a:r>
              <a:rPr kumimoji="1" lang="zh-CN" altLang="en-US" dirty="0" smtClean="0"/>
              <a:t>／</a:t>
            </a:r>
            <a:r>
              <a:rPr kumimoji="1" lang="en-US" altLang="zh-CN" dirty="0" smtClean="0"/>
              <a:t>CPA</a:t>
            </a:r>
            <a:r>
              <a:rPr kumimoji="1" lang="zh-CN" altLang="en-US" dirty="0" smtClean="0"/>
              <a:t>／</a:t>
            </a:r>
            <a:r>
              <a:rPr kumimoji="1" lang="en-US" altLang="zh-CN" dirty="0" smtClean="0"/>
              <a:t>CPS</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PDB</a:t>
            </a:r>
            <a:r>
              <a:rPr kumimoji="1" lang="zh-CN" altLang="en-US" dirty="0" smtClean="0"/>
              <a:t>／</a:t>
            </a:r>
            <a:r>
              <a:rPr kumimoji="1" lang="en-US" altLang="zh-CN" dirty="0" smtClean="0"/>
              <a:t>RTB</a:t>
            </a:r>
            <a:r>
              <a:rPr kumimoji="1" lang="zh-CN" altLang="en-US" dirty="0" smtClean="0"/>
              <a:t>／</a:t>
            </a:r>
            <a:r>
              <a:rPr kumimoji="1" lang="en-US" altLang="zh-CN" dirty="0" smtClean="0"/>
              <a:t>PMP</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a:t>
            </a:r>
            <a:r>
              <a:rPr kumimoji="1" lang="en-US" altLang="zh-CN" dirty="0" smtClean="0"/>
              <a:t>JPG</a:t>
            </a:r>
            <a:r>
              <a:rPr kumimoji="1" lang="zh-CN" altLang="en-US" dirty="0" smtClean="0"/>
              <a:t>／文字链</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、有一定的曝光率；</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、一次可以展示多个广告，可以竞价排名方式；</a:t>
            </a:r>
            <a:r>
              <a:rPr kumimoji="1" lang="en-US" altLang="zh-CN" b="1" dirty="0" smtClean="0">
                <a:latin typeface="STSong" charset="-122"/>
                <a:ea typeface="STSong" charset="-122"/>
                <a:cs typeface="STSong" charset="-122"/>
              </a:rPr>
              <a:t>3</a:t>
            </a:r>
            <a:r>
              <a:rPr kumimoji="1" lang="zh-CN" altLang="en-US" b="1" dirty="0" smtClean="0">
                <a:latin typeface="STSong" charset="-122"/>
                <a:ea typeface="STSong" charset="-122"/>
                <a:cs typeface="STSong" charset="-122"/>
              </a:rPr>
              <a:t>、每条广告都可以跳转。</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缺点：插屏推荐墙影响用户体验，慢慢由应用内推荐功能取代，用户也由被动推荐变为主动查看推荐。</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528631" cy="461665"/>
          </a:xfrm>
          <a:prstGeom prst="rect">
            <a:avLst/>
          </a:prstGeom>
          <a:noFill/>
        </p:spPr>
        <p:txBody>
          <a:bodyPr wrap="square" rtlCol="0">
            <a:spAutoFit/>
          </a:bodyPr>
          <a:lstStyle/>
          <a:p>
            <a:r>
              <a:rPr kumimoji="1" lang="zh-CN" altLang="en-US" sz="2400" b="1" dirty="0" smtClean="0">
                <a:solidFill>
                  <a:srgbClr val="0269ED"/>
                </a:solidFill>
              </a:rPr>
              <a:t>信息流（</a:t>
            </a:r>
            <a:r>
              <a:rPr kumimoji="1" lang="en-US" altLang="zh-CN" sz="2400" b="1" dirty="0" smtClean="0">
                <a:solidFill>
                  <a:srgbClr val="0269ED"/>
                </a:solidFill>
              </a:rPr>
              <a:t>Feeds</a:t>
            </a:r>
            <a:r>
              <a:rPr kumimoji="1" lang="zh-CN" altLang="en-US" sz="2400" b="1" dirty="0" smtClean="0">
                <a:solidFill>
                  <a:srgbClr val="0269ED"/>
                </a:solidFill>
              </a:rPr>
              <a:t>）广告（原生广告，微信、微博、陌陌等社交媒体）</a:t>
            </a:r>
            <a:endParaRPr kumimoji="1" lang="zh-CN" altLang="en-US" sz="2400" b="1" dirty="0">
              <a:solidFill>
                <a:srgbClr val="0269ED"/>
              </a:solidFill>
            </a:endParaRPr>
          </a:p>
        </p:txBody>
      </p:sp>
      <p:pic>
        <p:nvPicPr>
          <p:cNvPr id="3" name="图片 2"/>
          <p:cNvPicPr>
            <a:picLocks noChangeAspect="1"/>
          </p:cNvPicPr>
          <p:nvPr/>
        </p:nvPicPr>
        <p:blipFill>
          <a:blip r:embed="rId1" cstate="email"/>
          <a:stretch>
            <a:fillRect/>
          </a:stretch>
        </p:blipFill>
        <p:spPr>
          <a:xfrm>
            <a:off x="7923369" y="905010"/>
            <a:ext cx="2956424" cy="5247652"/>
          </a:xfrm>
          <a:prstGeom prst="rect">
            <a:avLst/>
          </a:prstGeom>
        </p:spPr>
      </p:pic>
      <p:sp>
        <p:nvSpPr>
          <p:cNvPr id="4" name="可选流程 3"/>
          <p:cNvSpPr/>
          <p:nvPr/>
        </p:nvSpPr>
        <p:spPr>
          <a:xfrm>
            <a:off x="1362935" y="905010"/>
            <a:ext cx="5560379" cy="5544945"/>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信息流广告属于原生广告，主要用于社交</a:t>
            </a:r>
            <a:r>
              <a:rPr kumimoji="1" lang="en-US" altLang="zh-CN" dirty="0" smtClean="0"/>
              <a:t>APP</a:t>
            </a:r>
            <a:r>
              <a:rPr kumimoji="1" lang="zh-CN" altLang="en-US" dirty="0" smtClean="0"/>
              <a:t>，可以精准用户定向，广告形式较多，与</a:t>
            </a:r>
            <a:r>
              <a:rPr kumimoji="1" lang="en-US" altLang="zh-CN" dirty="0" smtClean="0"/>
              <a:t>APP</a:t>
            </a:r>
            <a:r>
              <a:rPr kumimoji="1" lang="zh-CN" altLang="en-US" dirty="0" smtClean="0"/>
              <a:t>融合性较好。</a:t>
            </a:r>
            <a:r>
              <a:rPr kumimoji="1" lang="en-US" altLang="zh-CN" dirty="0" smtClean="0"/>
              <a:t>Feed</a:t>
            </a:r>
            <a:r>
              <a:rPr kumimoji="1" lang="zh-CN" altLang="en-US" dirty="0" smtClean="0"/>
              <a:t>指信息源。</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CPM</a:t>
            </a:r>
            <a:r>
              <a:rPr kumimoji="1" lang="zh-CN" altLang="en-US" dirty="0" smtClean="0"/>
              <a:t>／</a:t>
            </a:r>
            <a:r>
              <a:rPr kumimoji="1" lang="en-US" altLang="zh-CN" dirty="0" smtClean="0"/>
              <a:t>CPC</a:t>
            </a:r>
            <a:r>
              <a:rPr kumimoji="1" lang="zh-CN" altLang="en-US" dirty="0" smtClean="0"/>
              <a:t>／</a:t>
            </a:r>
            <a:r>
              <a:rPr kumimoji="1" lang="en-US" altLang="zh-CN" dirty="0" smtClean="0"/>
              <a:t>CPA</a:t>
            </a:r>
            <a:r>
              <a:rPr kumimoji="1" lang="zh-CN" altLang="en-US" dirty="0" smtClean="0"/>
              <a:t>／</a:t>
            </a:r>
            <a:r>
              <a:rPr kumimoji="1" lang="en-US" altLang="zh-CN" dirty="0" smtClean="0"/>
              <a:t>CPS</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PDB</a:t>
            </a:r>
            <a:r>
              <a:rPr kumimoji="1" lang="zh-CN" altLang="en-US" dirty="0" smtClean="0"/>
              <a:t>／</a:t>
            </a:r>
            <a:r>
              <a:rPr kumimoji="1" lang="en-US" altLang="zh-CN" dirty="0" smtClean="0"/>
              <a:t>RTB</a:t>
            </a:r>
            <a:r>
              <a:rPr kumimoji="1" lang="zh-CN" altLang="en-US" dirty="0" smtClean="0"/>
              <a:t>／</a:t>
            </a:r>
            <a:r>
              <a:rPr kumimoji="1" lang="en-US" altLang="zh-CN" dirty="0" smtClean="0"/>
              <a:t>PMP</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a:t>
            </a:r>
            <a:r>
              <a:rPr kumimoji="1" lang="en-US" altLang="zh-CN" dirty="0" smtClean="0"/>
              <a:t>JPG</a:t>
            </a:r>
            <a:r>
              <a:rPr kumimoji="1" lang="zh-CN" altLang="en-US" dirty="0" smtClean="0"/>
              <a:t>／</a:t>
            </a:r>
            <a:r>
              <a:rPr kumimoji="1" lang="en-US" altLang="zh-CN" dirty="0" smtClean="0"/>
              <a:t>GIF</a:t>
            </a:r>
            <a:r>
              <a:rPr kumimoji="1" lang="zh-CN" altLang="en-US" dirty="0" smtClean="0"/>
              <a:t>／</a:t>
            </a:r>
            <a:r>
              <a:rPr kumimoji="1" lang="en-US" altLang="zh-CN" dirty="0" smtClean="0"/>
              <a:t>FLV</a:t>
            </a:r>
            <a:r>
              <a:rPr kumimoji="1" lang="zh-CN" altLang="en-US" dirty="0" smtClean="0"/>
              <a:t>／</a:t>
            </a:r>
            <a:r>
              <a:rPr kumimoji="1" lang="en-US" altLang="zh-CN" dirty="0" smtClean="0"/>
              <a:t>MP4</a:t>
            </a:r>
            <a:r>
              <a:rPr kumimoji="1" lang="zh-CN" altLang="en-US" dirty="0" smtClean="0"/>
              <a:t>／文字链</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、曝光率较高，广告可见度较高，品牌广告和效果广告都适合投放；</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、广告内容与</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融合，并不显出广告的突兀；</a:t>
            </a:r>
            <a:r>
              <a:rPr kumimoji="1" lang="en-US" altLang="zh-CN" b="1" dirty="0" smtClean="0">
                <a:latin typeface="STSong" charset="-122"/>
                <a:ea typeface="STSong" charset="-122"/>
                <a:cs typeface="STSong" charset="-122"/>
              </a:rPr>
              <a:t>3</a:t>
            </a:r>
            <a:r>
              <a:rPr kumimoji="1" lang="zh-CN" altLang="en-US" b="1" dirty="0" smtClean="0">
                <a:latin typeface="STSong" charset="-122"/>
                <a:ea typeface="STSong" charset="-122"/>
                <a:cs typeface="STSong" charset="-122"/>
              </a:rPr>
              <a:t>、广告形式多样，好的创意会提高点击和转化效果；</a:t>
            </a:r>
            <a:r>
              <a:rPr kumimoji="1" lang="en-US" altLang="zh-CN" b="1" dirty="0" smtClean="0">
                <a:latin typeface="STSong" charset="-122"/>
                <a:ea typeface="STSong" charset="-122"/>
                <a:cs typeface="STSong" charset="-122"/>
              </a:rPr>
              <a:t>4</a:t>
            </a:r>
            <a:r>
              <a:rPr kumimoji="1" lang="zh-CN" altLang="en-US" b="1" dirty="0" smtClean="0">
                <a:latin typeface="STSong" charset="-122"/>
                <a:ea typeface="STSong" charset="-122"/>
                <a:cs typeface="STSong" charset="-122"/>
              </a:rPr>
              <a:t>、用户可以关注广告主账号，对获取潜在用户很有帮助。</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缺点：每个媒体对广告形式的具体要求不同，没有统一格式。</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内容广告（文字链广告）</a:t>
            </a:r>
            <a:endParaRPr kumimoji="1" lang="zh-CN" altLang="en-US" sz="2400" b="1" dirty="0">
              <a:solidFill>
                <a:srgbClr val="0269ED"/>
              </a:solidFill>
            </a:endParaRPr>
          </a:p>
        </p:txBody>
      </p:sp>
      <p:pic>
        <p:nvPicPr>
          <p:cNvPr id="3" name="图片 2" descr="C1NUOSNY`9@S4YULZQ%XOOH.jpg"/>
          <p:cNvPicPr>
            <a:picLocks noChangeAspect="1"/>
          </p:cNvPicPr>
          <p:nvPr/>
        </p:nvPicPr>
        <p:blipFill>
          <a:blip r:embed="rId1" cstate="email"/>
          <a:stretch>
            <a:fillRect/>
          </a:stretch>
        </p:blipFill>
        <p:spPr>
          <a:xfrm>
            <a:off x="761999" y="1274846"/>
            <a:ext cx="2857520" cy="4358930"/>
          </a:xfrm>
          <a:prstGeom prst="rect">
            <a:avLst/>
          </a:prstGeom>
        </p:spPr>
      </p:pic>
      <p:pic>
        <p:nvPicPr>
          <p:cNvPr id="4" name="图片 3" descr="H3F9W%V`DJ~DT1R0[P$8)9X.jpg"/>
          <p:cNvPicPr>
            <a:picLocks noChangeAspect="1"/>
          </p:cNvPicPr>
          <p:nvPr/>
        </p:nvPicPr>
        <p:blipFill>
          <a:blip r:embed="rId2" cstate="email"/>
          <a:stretch>
            <a:fillRect/>
          </a:stretch>
        </p:blipFill>
        <p:spPr>
          <a:xfrm>
            <a:off x="4028746" y="1274846"/>
            <a:ext cx="2905953" cy="4358930"/>
          </a:xfrm>
          <a:prstGeom prst="rect">
            <a:avLst/>
          </a:prstGeom>
        </p:spPr>
      </p:pic>
      <p:sp>
        <p:nvSpPr>
          <p:cNvPr id="5" name="右箭头 4"/>
          <p:cNvSpPr/>
          <p:nvPr/>
        </p:nvSpPr>
        <p:spPr>
          <a:xfrm>
            <a:off x="3619519" y="3166281"/>
            <a:ext cx="379275" cy="423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可选流程 5"/>
          <p:cNvSpPr/>
          <p:nvPr/>
        </p:nvSpPr>
        <p:spPr>
          <a:xfrm>
            <a:off x="6964651" y="988306"/>
            <a:ext cx="4976296" cy="5344255"/>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内容广告将广告融入内容中，通过内容伪装是用户不易察觉这是一个广告，降低用户对广告的厌恶。移动端主要靠社交媒体传播。</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CPM</a:t>
            </a:r>
            <a:r>
              <a:rPr kumimoji="1" lang="zh-CN" altLang="en-US" dirty="0" smtClean="0"/>
              <a:t>／</a:t>
            </a:r>
            <a:r>
              <a:rPr kumimoji="1" lang="en-US" altLang="zh-CN" dirty="0" smtClean="0"/>
              <a:t>CPC</a:t>
            </a:r>
            <a:r>
              <a:rPr kumimoji="1" lang="zh-CN" altLang="en-US" dirty="0" smtClean="0"/>
              <a:t>／</a:t>
            </a:r>
            <a:r>
              <a:rPr kumimoji="1" lang="en-US" altLang="zh-CN" dirty="0" smtClean="0"/>
              <a:t>CPA</a:t>
            </a:r>
            <a:r>
              <a:rPr kumimoji="1" lang="zh-CN" altLang="en-US" dirty="0" smtClean="0"/>
              <a:t>／</a:t>
            </a:r>
            <a:r>
              <a:rPr kumimoji="1" lang="en-US" altLang="zh-CN" dirty="0" smtClean="0"/>
              <a:t>CPS</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PDB</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广告形式：文字</a:t>
            </a:r>
            <a:r>
              <a:rPr kumimoji="1" lang="en-US" altLang="zh-CN" dirty="0" smtClean="0"/>
              <a:t>+JPG</a:t>
            </a:r>
            <a:r>
              <a:rPr kumimoji="1" lang="zh-CN" altLang="en-US" dirty="0" smtClean="0"/>
              <a:t>／</a:t>
            </a:r>
            <a:r>
              <a:rPr kumimoji="1" lang="en-US" altLang="zh-CN" dirty="0" smtClean="0"/>
              <a:t>GIF</a:t>
            </a:r>
            <a:r>
              <a:rPr kumimoji="1" lang="zh-CN" altLang="en-US" dirty="0" smtClean="0"/>
              <a:t>／流媒体视频</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、广告伪装较好，会提升转化效果。</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、内容里可以有产品推荐，甚至可以外链，品牌广告和效果广告都适合。</a:t>
            </a:r>
            <a:r>
              <a:rPr kumimoji="1" lang="en-US" altLang="zh-CN" b="1" dirty="0" smtClean="0">
                <a:latin typeface="STSong" charset="-122"/>
                <a:ea typeface="STSong" charset="-122"/>
                <a:cs typeface="STSong" charset="-122"/>
              </a:rPr>
              <a:t>3</a:t>
            </a:r>
            <a:r>
              <a:rPr kumimoji="1" lang="zh-CN" altLang="en-US" b="1" dirty="0" smtClean="0">
                <a:latin typeface="STSong" charset="-122"/>
                <a:ea typeface="STSong" charset="-122"/>
                <a:cs typeface="STSong" charset="-122"/>
              </a:rPr>
              <a:t>、可以用社交媒体传播，传播效果较好。</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缺点：没有受众定向，可以在垂直媒体展示，但不能做到精确受众定向。</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KX@26JNCA[G`MKGQI7VS822.jpg"/>
          <p:cNvPicPr>
            <a:picLocks noChangeAspect="1"/>
          </p:cNvPicPr>
          <p:nvPr/>
        </p:nvPicPr>
        <p:blipFill>
          <a:blip r:embed="rId1" cstate="email"/>
          <a:stretch>
            <a:fillRect/>
          </a:stretch>
        </p:blipFill>
        <p:spPr>
          <a:xfrm>
            <a:off x="7917541" y="905010"/>
            <a:ext cx="3429024" cy="5143535"/>
          </a:xfrm>
          <a:prstGeom prst="rect">
            <a:avLst/>
          </a:prstGeom>
        </p:spPr>
      </p:pic>
      <p:sp>
        <p:nvSpPr>
          <p:cNvPr id="3" name="文本框 2"/>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消息推送广告</a:t>
            </a:r>
            <a:endParaRPr kumimoji="1" lang="zh-CN" altLang="en-US" sz="2400" b="1" dirty="0">
              <a:solidFill>
                <a:srgbClr val="0269ED"/>
              </a:solidFill>
            </a:endParaRPr>
          </a:p>
        </p:txBody>
      </p:sp>
      <p:sp>
        <p:nvSpPr>
          <p:cNvPr id="4" name="可选流程 3"/>
          <p:cNvSpPr/>
          <p:nvPr/>
        </p:nvSpPr>
        <p:spPr>
          <a:xfrm>
            <a:off x="1362935" y="905010"/>
            <a:ext cx="5560379" cy="5544945"/>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消息推送广告一方面留存自身</a:t>
            </a:r>
            <a:r>
              <a:rPr kumimoji="1" lang="en-US" altLang="zh-CN" dirty="0" smtClean="0"/>
              <a:t>APP</a:t>
            </a:r>
            <a:r>
              <a:rPr kumimoji="1" lang="zh-CN" altLang="en-US" dirty="0" smtClean="0"/>
              <a:t>的用户，另一方面推送商家广告，用户可以在移动端关闭消息推送。</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结算方式：</a:t>
            </a:r>
            <a:r>
              <a:rPr kumimoji="1" lang="en-US" altLang="zh-CN" dirty="0" smtClean="0"/>
              <a:t>CPT</a:t>
            </a:r>
            <a:r>
              <a:rPr kumimoji="1" lang="zh-CN" altLang="en-US" dirty="0" smtClean="0"/>
              <a:t>／</a:t>
            </a:r>
            <a:r>
              <a:rPr kumimoji="1" lang="en-US" altLang="zh-CN" dirty="0" smtClean="0"/>
              <a:t>CPM</a:t>
            </a:r>
            <a:r>
              <a:rPr kumimoji="1" lang="zh-CN" altLang="en-US" dirty="0" smtClean="0"/>
              <a:t>／</a:t>
            </a:r>
            <a:r>
              <a:rPr kumimoji="1" lang="en-US" altLang="zh-CN" dirty="0" smtClean="0"/>
              <a:t>CPC</a:t>
            </a:r>
            <a:r>
              <a:rPr kumimoji="1" lang="zh-CN" altLang="en-US" dirty="0" smtClean="0"/>
              <a:t>／</a:t>
            </a:r>
            <a:r>
              <a:rPr kumimoji="1" lang="en-US" altLang="zh-CN" dirty="0" smtClean="0"/>
              <a:t>CPA</a:t>
            </a:r>
            <a:r>
              <a:rPr kumimoji="1" lang="zh-CN" altLang="en-US" dirty="0" smtClean="0"/>
              <a:t>／</a:t>
            </a:r>
            <a:r>
              <a:rPr kumimoji="1" lang="en-US" altLang="zh-CN" dirty="0" smtClean="0"/>
              <a:t>CPS</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PDB</a:t>
            </a:r>
            <a:r>
              <a:rPr kumimoji="1" lang="zh-CN" altLang="en-US" dirty="0" smtClean="0"/>
              <a:t>／</a:t>
            </a:r>
            <a:r>
              <a:rPr kumimoji="1" lang="en-US" altLang="zh-CN" dirty="0" smtClean="0"/>
              <a:t>RTB</a:t>
            </a:r>
            <a:r>
              <a:rPr kumimoji="1" lang="zh-CN" altLang="en-US" dirty="0" smtClean="0"/>
              <a:t>／</a:t>
            </a:r>
            <a:r>
              <a:rPr kumimoji="1" lang="en-US" altLang="zh-CN" dirty="0" smtClean="0"/>
              <a:t>PMP</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广告形式：文字链</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a:t>
            </a:r>
            <a:r>
              <a:rPr kumimoji="1" lang="en-US" altLang="zh-CN" b="1" dirty="0" smtClean="0">
                <a:latin typeface="STSong" charset="-122"/>
                <a:ea typeface="STSong" charset="-122"/>
                <a:cs typeface="STSong" charset="-122"/>
              </a:rPr>
              <a:t>1</a:t>
            </a:r>
            <a:r>
              <a:rPr kumimoji="1" lang="zh-CN" altLang="en-US" b="1" dirty="0" smtClean="0">
                <a:latin typeface="STSong" charset="-122"/>
                <a:ea typeface="STSong" charset="-122"/>
                <a:cs typeface="STSong" charset="-122"/>
              </a:rPr>
              <a:t>、消息有一定的曝光度；</a:t>
            </a:r>
            <a:r>
              <a:rPr kumimoji="1" lang="en-US" altLang="zh-CN" b="1" dirty="0" smtClean="0">
                <a:latin typeface="STSong" charset="-122"/>
                <a:ea typeface="STSong" charset="-122"/>
                <a:cs typeface="STSong" charset="-122"/>
              </a:rPr>
              <a:t>2</a:t>
            </a:r>
            <a:r>
              <a:rPr kumimoji="1" lang="zh-CN" altLang="en-US" b="1" dirty="0" smtClean="0">
                <a:latin typeface="STSong" charset="-122"/>
                <a:ea typeface="STSong" charset="-122"/>
                <a:cs typeface="STSong" charset="-122"/>
              </a:rPr>
              <a:t>、实时推送咨询，可以快速推送品牌、新品或者促销活动通知。</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缺点：需要植入广告，并避免用户反感，降低用户留存率。</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导览广告、搜索广告和应用内植入广告</a:t>
            </a:r>
            <a:endParaRPr kumimoji="1" lang="zh-CN" altLang="en-US" sz="2400" b="1" dirty="0">
              <a:solidFill>
                <a:srgbClr val="0269ED"/>
              </a:solidFill>
            </a:endParaRPr>
          </a:p>
        </p:txBody>
      </p:sp>
      <p:pic>
        <p:nvPicPr>
          <p:cNvPr id="4" name="图片 3"/>
          <p:cNvPicPr>
            <a:picLocks noChangeAspect="1"/>
          </p:cNvPicPr>
          <p:nvPr/>
        </p:nvPicPr>
        <p:blipFill>
          <a:blip r:embed="rId1"/>
          <a:stretch>
            <a:fillRect/>
          </a:stretch>
        </p:blipFill>
        <p:spPr>
          <a:xfrm>
            <a:off x="906565" y="1134836"/>
            <a:ext cx="2707821" cy="4800600"/>
          </a:xfrm>
          <a:prstGeom prst="rect">
            <a:avLst/>
          </a:prstGeom>
        </p:spPr>
      </p:pic>
      <p:pic>
        <p:nvPicPr>
          <p:cNvPr id="5" name="图片 4"/>
          <p:cNvPicPr>
            <a:picLocks noChangeAspect="1"/>
          </p:cNvPicPr>
          <p:nvPr/>
        </p:nvPicPr>
        <p:blipFill>
          <a:blip r:embed="rId2"/>
          <a:stretch>
            <a:fillRect/>
          </a:stretch>
        </p:blipFill>
        <p:spPr>
          <a:xfrm>
            <a:off x="3944258" y="1134836"/>
            <a:ext cx="2703473" cy="4767943"/>
          </a:xfrm>
          <a:prstGeom prst="rect">
            <a:avLst/>
          </a:prstGeom>
        </p:spPr>
      </p:pic>
      <p:pic>
        <p:nvPicPr>
          <p:cNvPr id="6" name="图片 5"/>
          <p:cNvPicPr>
            <a:picLocks noChangeAspect="1"/>
          </p:cNvPicPr>
          <p:nvPr/>
        </p:nvPicPr>
        <p:blipFill>
          <a:blip r:embed="rId3"/>
          <a:stretch>
            <a:fillRect/>
          </a:stretch>
        </p:blipFill>
        <p:spPr>
          <a:xfrm>
            <a:off x="6977603" y="1162957"/>
            <a:ext cx="4622800" cy="47117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移动终端泛广告－积分墙</a:t>
            </a:r>
            <a:endParaRPr kumimoji="1" lang="zh-CN" altLang="en-US" sz="2400" b="1" dirty="0">
              <a:solidFill>
                <a:srgbClr val="0269ED"/>
              </a:solidFill>
            </a:endParaRPr>
          </a:p>
        </p:txBody>
      </p:sp>
      <p:pic>
        <p:nvPicPr>
          <p:cNvPr id="3" name="图片 2"/>
          <p:cNvPicPr>
            <a:picLocks noChangeAspect="1"/>
          </p:cNvPicPr>
          <p:nvPr/>
        </p:nvPicPr>
        <p:blipFill>
          <a:blip r:embed="rId1" cstate="email"/>
          <a:stretch>
            <a:fillRect/>
          </a:stretch>
        </p:blipFill>
        <p:spPr>
          <a:xfrm>
            <a:off x="912969" y="1151753"/>
            <a:ext cx="2935566" cy="5210629"/>
          </a:xfrm>
          <a:prstGeom prst="rect">
            <a:avLst/>
          </a:prstGeom>
        </p:spPr>
      </p:pic>
      <p:sp>
        <p:nvSpPr>
          <p:cNvPr id="4" name="可选流程 3"/>
          <p:cNvSpPr/>
          <p:nvPr/>
        </p:nvSpPr>
        <p:spPr>
          <a:xfrm>
            <a:off x="5107620" y="984594"/>
            <a:ext cx="5560379" cy="5544945"/>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积分墙（效果类应用）是应用提供赢得利益的任务给用户，用户完成任务获取相应的回报。一般用于</a:t>
            </a:r>
            <a:r>
              <a:rPr kumimoji="1" lang="en-US" altLang="zh-CN" dirty="0" smtClean="0"/>
              <a:t>APP</a:t>
            </a:r>
            <a:r>
              <a:rPr kumimoji="1" lang="zh-CN" altLang="en-US" dirty="0" smtClean="0"/>
              <a:t>的推广和应用商店置顶。</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盈利方式：广告主给的单位利益－给用户单位回报。</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市场类型：直投方式</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a:t>
            </a:r>
            <a:r>
              <a:rPr kumimoji="1" lang="en-US" altLang="zh-CN" dirty="0" smtClean="0"/>
              <a:t>APP</a:t>
            </a:r>
            <a:r>
              <a:rPr kumimoji="1" lang="zh-CN" altLang="en-US" dirty="0" smtClean="0"/>
              <a:t>列表</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优点：积分墙积累一定数量的用户，通过满足用户利益的方式快速提升广告商</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的效果。</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缺点：对广告上</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快速置顶可以，但是用户留存率很少。</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移动终端泛广告－分享式积分墙</a:t>
            </a:r>
            <a:endParaRPr kumimoji="1" lang="zh-CN" altLang="en-US" sz="2400" b="1" dirty="0">
              <a:solidFill>
                <a:srgbClr val="0269ED"/>
              </a:solidFill>
            </a:endParaRPr>
          </a:p>
        </p:txBody>
      </p:sp>
      <p:pic>
        <p:nvPicPr>
          <p:cNvPr id="3" name="图片 2"/>
          <p:cNvPicPr>
            <a:picLocks noChangeAspect="1"/>
          </p:cNvPicPr>
          <p:nvPr/>
        </p:nvPicPr>
        <p:blipFill>
          <a:blip r:embed="rId1" cstate="email"/>
          <a:stretch>
            <a:fillRect/>
          </a:stretch>
        </p:blipFill>
        <p:spPr>
          <a:xfrm>
            <a:off x="761999" y="1204685"/>
            <a:ext cx="2551449" cy="4949372"/>
          </a:xfrm>
          <a:prstGeom prst="rect">
            <a:avLst/>
          </a:prstGeom>
        </p:spPr>
      </p:pic>
      <p:pic>
        <p:nvPicPr>
          <p:cNvPr id="4" name="图片 3"/>
          <p:cNvPicPr>
            <a:picLocks noChangeAspect="1"/>
          </p:cNvPicPr>
          <p:nvPr/>
        </p:nvPicPr>
        <p:blipFill>
          <a:blip r:embed="rId2" cstate="email"/>
          <a:stretch>
            <a:fillRect/>
          </a:stretch>
        </p:blipFill>
        <p:spPr>
          <a:xfrm>
            <a:off x="3316023" y="1204685"/>
            <a:ext cx="2588003" cy="4949372"/>
          </a:xfrm>
          <a:prstGeom prst="rect">
            <a:avLst/>
          </a:prstGeom>
        </p:spPr>
      </p:pic>
      <p:sp>
        <p:nvSpPr>
          <p:cNvPr id="5" name="可选流程 4"/>
          <p:cNvSpPr/>
          <p:nvPr/>
        </p:nvSpPr>
        <p:spPr>
          <a:xfrm>
            <a:off x="6051048" y="905010"/>
            <a:ext cx="4979809" cy="5285577"/>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这种类型广告是采用微商</a:t>
            </a:r>
            <a:r>
              <a:rPr kumimoji="1" lang="en-US" altLang="zh-CN" dirty="0" smtClean="0"/>
              <a:t>APP</a:t>
            </a:r>
            <a:r>
              <a:rPr kumimoji="1" lang="zh-CN" altLang="en-US" dirty="0" smtClean="0"/>
              <a:t>社交圈分享推广模式。</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盈利方式：广告主给的单位利益－给用户单位回报。</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市场类型：直投方式</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广告形式：分享广告列表</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优点：积分墙积累一定数量的用户，通过满足用户利益的方式快速扩大传播范围和提升转化效果。</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缺点：对广告上</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快速置顶可以，但是用户留存率很少。</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移动终端泛广告－</a:t>
            </a:r>
            <a:r>
              <a:rPr kumimoji="1" lang="en-US" altLang="zh-CN" sz="2400" b="1" dirty="0" smtClean="0">
                <a:solidFill>
                  <a:srgbClr val="0269ED"/>
                </a:solidFill>
              </a:rPr>
              <a:t>APP</a:t>
            </a:r>
            <a:r>
              <a:rPr kumimoji="1" lang="zh-CN" altLang="en-US" sz="2400" b="1" dirty="0" smtClean="0">
                <a:solidFill>
                  <a:srgbClr val="0269ED"/>
                </a:solidFill>
              </a:rPr>
              <a:t>站内推荐（团购、口碑、外卖、淘宝、电商）</a:t>
            </a:r>
            <a:endParaRPr kumimoji="1" lang="zh-CN" altLang="en-US" sz="2400" b="1" dirty="0">
              <a:solidFill>
                <a:srgbClr val="0269ED"/>
              </a:solidFill>
            </a:endParaRPr>
          </a:p>
        </p:txBody>
      </p:sp>
      <p:pic>
        <p:nvPicPr>
          <p:cNvPr id="3" name="图片 2"/>
          <p:cNvPicPr>
            <a:picLocks noChangeAspect="1"/>
          </p:cNvPicPr>
          <p:nvPr/>
        </p:nvPicPr>
        <p:blipFill>
          <a:blip r:embed="rId1" cstate="email"/>
          <a:stretch>
            <a:fillRect/>
          </a:stretch>
        </p:blipFill>
        <p:spPr>
          <a:xfrm>
            <a:off x="9128054" y="905010"/>
            <a:ext cx="2049556" cy="3637961"/>
          </a:xfrm>
          <a:prstGeom prst="rect">
            <a:avLst/>
          </a:prstGeom>
        </p:spPr>
      </p:pic>
      <p:pic>
        <p:nvPicPr>
          <p:cNvPr id="4" name="图片 3"/>
          <p:cNvPicPr>
            <a:picLocks noChangeAspect="1"/>
          </p:cNvPicPr>
          <p:nvPr/>
        </p:nvPicPr>
        <p:blipFill>
          <a:blip r:embed="rId2" cstate="email"/>
          <a:stretch>
            <a:fillRect/>
          </a:stretch>
        </p:blipFill>
        <p:spPr>
          <a:xfrm>
            <a:off x="7894340" y="1366675"/>
            <a:ext cx="2149545" cy="3815442"/>
          </a:xfrm>
          <a:prstGeom prst="rect">
            <a:avLst/>
          </a:prstGeom>
        </p:spPr>
      </p:pic>
      <p:pic>
        <p:nvPicPr>
          <p:cNvPr id="5" name="图片 4"/>
          <p:cNvPicPr>
            <a:picLocks noChangeAspect="1"/>
          </p:cNvPicPr>
          <p:nvPr/>
        </p:nvPicPr>
        <p:blipFill>
          <a:blip r:embed="rId3" cstate="email"/>
          <a:stretch>
            <a:fillRect/>
          </a:stretch>
        </p:blipFill>
        <p:spPr>
          <a:xfrm>
            <a:off x="6177591" y="2150448"/>
            <a:ext cx="2149545" cy="3815442"/>
          </a:xfrm>
          <a:prstGeom prst="rect">
            <a:avLst/>
          </a:prstGeom>
        </p:spPr>
      </p:pic>
      <p:sp>
        <p:nvSpPr>
          <p:cNvPr id="6" name="可选流程 5"/>
          <p:cNvSpPr/>
          <p:nvPr/>
        </p:nvSpPr>
        <p:spPr>
          <a:xfrm>
            <a:off x="797323" y="1151753"/>
            <a:ext cx="4979809" cy="5285577"/>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这种类型广告是站内商户推广模式，例如淘宝之通车、京东、美团，</a:t>
            </a:r>
            <a:r>
              <a:rPr kumimoji="1" lang="en-US" altLang="zh-CN" dirty="0" smtClean="0"/>
              <a:t>APP</a:t>
            </a:r>
            <a:r>
              <a:rPr kumimoji="1" lang="zh-CN" altLang="en-US" dirty="0" smtClean="0"/>
              <a:t>可以根据已经掌握的用户数据实现精确个性化推荐。</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盈利方式：关键词竞价排名</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市场类型：直投方式</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广告形式：分享广告列表</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优点：可以实现精准受众及关键词定向，</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可以直接获取用户意图和用户行为习惯画像。可以用消息推送广告形式快速推送促销信息。</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缺点：只针对站内并且已经下载使用</a:t>
            </a:r>
            <a:r>
              <a:rPr kumimoji="1" lang="en-US" altLang="zh-CN" b="1" dirty="0" smtClean="0">
                <a:latin typeface="STSong" charset="-122"/>
                <a:ea typeface="STSong" charset="-122"/>
                <a:cs typeface="STSong" charset="-122"/>
              </a:rPr>
              <a:t>APP</a:t>
            </a:r>
            <a:r>
              <a:rPr kumimoji="1" lang="zh-CN" altLang="en-US" b="1" dirty="0" smtClean="0">
                <a:latin typeface="STSong" charset="-122"/>
                <a:ea typeface="STSong" charset="-122"/>
                <a:cs typeface="STSong" charset="-122"/>
              </a:rPr>
              <a:t>用户。</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移动终端泛广告－微信信息流广告栏</a:t>
            </a:r>
            <a:endParaRPr kumimoji="1" lang="zh-CN" altLang="en-US" sz="2400" b="1" dirty="0">
              <a:solidFill>
                <a:srgbClr val="0269ED"/>
              </a:solidFill>
            </a:endParaRPr>
          </a:p>
        </p:txBody>
      </p:sp>
      <p:pic>
        <p:nvPicPr>
          <p:cNvPr id="3" name="图片 2"/>
          <p:cNvPicPr>
            <a:picLocks noChangeAspect="1"/>
          </p:cNvPicPr>
          <p:nvPr/>
        </p:nvPicPr>
        <p:blipFill>
          <a:blip r:embed="rId1" cstate="email"/>
          <a:stretch>
            <a:fillRect/>
          </a:stretch>
        </p:blipFill>
        <p:spPr>
          <a:xfrm>
            <a:off x="761998" y="1030514"/>
            <a:ext cx="2690254" cy="4775200"/>
          </a:xfrm>
          <a:prstGeom prst="rect">
            <a:avLst/>
          </a:prstGeom>
        </p:spPr>
      </p:pic>
      <p:pic>
        <p:nvPicPr>
          <p:cNvPr id="4" name="图片 3"/>
          <p:cNvPicPr>
            <a:picLocks noChangeAspect="1"/>
          </p:cNvPicPr>
          <p:nvPr/>
        </p:nvPicPr>
        <p:blipFill>
          <a:blip r:embed="rId2" cstate="email"/>
          <a:stretch>
            <a:fillRect/>
          </a:stretch>
        </p:blipFill>
        <p:spPr>
          <a:xfrm>
            <a:off x="3452971" y="1030514"/>
            <a:ext cx="2690253" cy="4775200"/>
          </a:xfrm>
          <a:prstGeom prst="rect">
            <a:avLst/>
          </a:prstGeom>
        </p:spPr>
      </p:pic>
      <p:sp>
        <p:nvSpPr>
          <p:cNvPr id="5" name="可选流程 4"/>
          <p:cNvSpPr/>
          <p:nvPr/>
        </p:nvSpPr>
        <p:spPr>
          <a:xfrm>
            <a:off x="6414352" y="905010"/>
            <a:ext cx="4979809" cy="5285577"/>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这种类型广告一般是根据上下文内容，基于受众定向的，主要以公众号推广、游戏</a:t>
            </a:r>
            <a:r>
              <a:rPr kumimoji="1" lang="en-US" altLang="zh-CN" dirty="0" smtClean="0"/>
              <a:t>APP</a:t>
            </a:r>
            <a:r>
              <a:rPr kumimoji="1" lang="zh-CN" altLang="en-US" dirty="0" smtClean="0"/>
              <a:t>推广为主。</a:t>
            </a:r>
            <a:endParaRPr kumimoji="1" lang="zh-CN" altLang="en-US" dirty="0" smtClean="0"/>
          </a:p>
          <a:p>
            <a:pPr marL="285750" indent="-285750">
              <a:buFont typeface="Wingdings" panose="05000000000000000000" charset="2"/>
              <a:buChar char="l"/>
            </a:pPr>
            <a:endParaRPr kumimoji="1" lang="zh-CN" altLang="en-US" dirty="0"/>
          </a:p>
          <a:p>
            <a:pPr marL="285750" indent="-285750">
              <a:buFont typeface="Wingdings" panose="05000000000000000000" charset="2"/>
              <a:buChar char="Ø"/>
            </a:pPr>
            <a:r>
              <a:rPr kumimoji="1" lang="zh-CN" altLang="en-US" dirty="0" smtClean="0"/>
              <a:t>盈利方式：</a:t>
            </a:r>
            <a:r>
              <a:rPr kumimoji="1" lang="en-US" altLang="zh-CN" dirty="0" smtClean="0"/>
              <a:t>CPM</a:t>
            </a:r>
            <a:r>
              <a:rPr kumimoji="1" lang="zh-CN" altLang="en-US" dirty="0" smtClean="0"/>
              <a:t>／</a:t>
            </a:r>
            <a:r>
              <a:rPr kumimoji="1" lang="en-US" altLang="zh-CN" dirty="0" smtClean="0"/>
              <a:t>CPC</a:t>
            </a:r>
            <a:r>
              <a:rPr kumimoji="1" lang="zh-CN" altLang="en-US" dirty="0" smtClean="0"/>
              <a:t>／</a:t>
            </a:r>
            <a:r>
              <a:rPr kumimoji="1" lang="en-US" altLang="zh-CN" dirty="0" smtClean="0"/>
              <a:t>CPS</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市场类型：</a:t>
            </a:r>
            <a:r>
              <a:rPr kumimoji="1" lang="en-US" altLang="zh-CN" dirty="0" smtClean="0"/>
              <a:t>RTB</a:t>
            </a:r>
            <a:endParaRPr kumimoji="1" lang="zh-CN" altLang="en-US" dirty="0" smtClean="0"/>
          </a:p>
          <a:p>
            <a:pPr marL="285750" indent="-285750">
              <a:buFont typeface="Wingdings" panose="05000000000000000000" charset="2"/>
              <a:buChar char="Ø"/>
            </a:pPr>
            <a:endParaRPr kumimoji="1" lang="zh-CN" altLang="en-US" dirty="0"/>
          </a:p>
          <a:p>
            <a:pPr marL="285750" indent="-285750">
              <a:buFont typeface="Wingdings" panose="05000000000000000000" charset="2"/>
              <a:buChar char="Ø"/>
            </a:pPr>
            <a:r>
              <a:rPr kumimoji="1" lang="zh-CN" altLang="en-US" dirty="0" smtClean="0"/>
              <a:t>广告形式：文字链</a:t>
            </a:r>
            <a:endParaRPr kumimoji="1" lang="zh-CN" altLang="en-US" dirty="0" smtClean="0"/>
          </a:p>
          <a:p>
            <a:pPr marL="285750" indent="-285750">
              <a:buFont typeface="Wingdings" panose="05000000000000000000" charset="2"/>
              <a:buChar char="l"/>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优点：曝光度和广告可见度较高。可以根据上下文和受众展示。适用于有快速转化的广告商。</a:t>
            </a: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endParaRPr kumimoji="1" lang="zh-CN" altLang="en-US" b="1" dirty="0" smtClean="0">
              <a:latin typeface="STSong" charset="-122"/>
              <a:ea typeface="STSong" charset="-122"/>
              <a:cs typeface="STSong" charset="-122"/>
            </a:endParaRPr>
          </a:p>
          <a:p>
            <a:pPr marL="285750" indent="-285750">
              <a:buFont typeface="Wingdings" panose="05000000000000000000" charset="2"/>
              <a:buChar char="ü"/>
            </a:pPr>
            <a:r>
              <a:rPr kumimoji="1" lang="zh-CN" altLang="en-US" b="1" dirty="0" smtClean="0">
                <a:latin typeface="STSong" charset="-122"/>
                <a:ea typeface="STSong" charset="-122"/>
                <a:cs typeface="STSong" charset="-122"/>
              </a:rPr>
              <a:t>缺点：由于广告形式所限制，不适合做品牌广告。</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程序化广告发展历程</a:t>
            </a:r>
            <a:endParaRPr kumimoji="1" lang="zh-CN" altLang="en-US" sz="2400" b="1" dirty="0">
              <a:solidFill>
                <a:srgbClr val="0269ED"/>
              </a:solidFill>
            </a:endParaRPr>
          </a:p>
        </p:txBody>
      </p:sp>
      <p:cxnSp>
        <p:nvCxnSpPr>
          <p:cNvPr id="6" name="直线连接符 5"/>
          <p:cNvCxnSpPr/>
          <p:nvPr/>
        </p:nvCxnSpPr>
        <p:spPr>
          <a:xfrm>
            <a:off x="886691" y="1246909"/>
            <a:ext cx="0" cy="5167746"/>
          </a:xfrm>
          <a:prstGeom prst="line">
            <a:avLst/>
          </a:prstGeom>
          <a:ln w="19050" cmpd="sng">
            <a:solidFill>
              <a:srgbClr val="0269ED"/>
            </a:solidFill>
            <a:prstDash val="dash"/>
          </a:ln>
        </p:spPr>
        <p:style>
          <a:lnRef idx="1">
            <a:schemeClr val="accent1"/>
          </a:lnRef>
          <a:fillRef idx="0">
            <a:schemeClr val="accent1"/>
          </a:fillRef>
          <a:effectRef idx="0">
            <a:schemeClr val="accent1"/>
          </a:effectRef>
          <a:fontRef idx="minor">
            <a:schemeClr val="tx1"/>
          </a:fontRef>
        </p:style>
      </p:cxnSp>
      <p:sp>
        <p:nvSpPr>
          <p:cNvPr id="8" name="可选流程 7"/>
          <p:cNvSpPr/>
          <p:nvPr/>
        </p:nvSpPr>
        <p:spPr>
          <a:xfrm>
            <a:off x="1233051" y="1094506"/>
            <a:ext cx="1634839"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合约广告</a:t>
            </a:r>
            <a:endParaRPr kumimoji="1" lang="zh-CN" altLang="en-US" sz="2400" b="1" dirty="0">
              <a:latin typeface="STSong" charset="-122"/>
              <a:ea typeface="STSong" charset="-122"/>
              <a:cs typeface="STSong" charset="-122"/>
            </a:endParaRPr>
          </a:p>
        </p:txBody>
      </p:sp>
      <p:cxnSp>
        <p:nvCxnSpPr>
          <p:cNvPr id="9" name="直线连接符 8"/>
          <p:cNvCxnSpPr/>
          <p:nvPr/>
        </p:nvCxnSpPr>
        <p:spPr>
          <a:xfrm>
            <a:off x="3297382" y="1330035"/>
            <a:ext cx="0" cy="5167746"/>
          </a:xfrm>
          <a:prstGeom prst="line">
            <a:avLst/>
          </a:prstGeom>
          <a:ln w="19050" cmpd="sng">
            <a:solidFill>
              <a:srgbClr val="0269ED"/>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52944" y="1648687"/>
            <a:ext cx="2036619" cy="307777"/>
          </a:xfrm>
          <a:prstGeom prst="rect">
            <a:avLst/>
          </a:prstGeom>
          <a:noFill/>
        </p:spPr>
        <p:txBody>
          <a:bodyPr wrap="square" rtlCol="0">
            <a:spAutoFit/>
          </a:bodyPr>
          <a:lstStyle/>
          <a:p>
            <a:r>
              <a:rPr kumimoji="1" lang="zh-CN" altLang="en-US" sz="1400" dirty="0" smtClean="0"/>
              <a:t>（展示广告、显示广告）</a:t>
            </a:r>
            <a:endParaRPr kumimoji="1" lang="zh-CN" altLang="en-US" sz="1400" dirty="0"/>
          </a:p>
        </p:txBody>
      </p:sp>
      <p:sp>
        <p:nvSpPr>
          <p:cNvPr id="11" name="右箭头 10"/>
          <p:cNvSpPr/>
          <p:nvPr/>
        </p:nvSpPr>
        <p:spPr>
          <a:xfrm>
            <a:off x="3089563" y="1288469"/>
            <a:ext cx="429492"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1032160" y="1956464"/>
            <a:ext cx="2168240" cy="738664"/>
          </a:xfrm>
          <a:prstGeom prst="rect">
            <a:avLst/>
          </a:prstGeom>
          <a:solidFill>
            <a:srgbClr val="0269ED"/>
          </a:solidFill>
        </p:spPr>
        <p:txBody>
          <a:bodyPr wrap="square" rtlCol="0">
            <a:spAutoFit/>
          </a:bodyPr>
          <a:lstStyle/>
          <a:p>
            <a:pPr algn="ctr"/>
            <a:r>
              <a:rPr kumimoji="1" lang="zh-CN" altLang="en-US" sz="1400" b="1" dirty="0">
                <a:solidFill>
                  <a:schemeClr val="bg1"/>
                </a:solidFill>
                <a:latin typeface="STSong" charset="-122"/>
                <a:ea typeface="STSong" charset="-122"/>
                <a:cs typeface="STSong" charset="-122"/>
              </a:rPr>
              <a:t>媒体取得了较好的流量规模，希望将流量变现作为投资</a:t>
            </a:r>
            <a:r>
              <a:rPr kumimoji="1" lang="zh-CN" altLang="en-US" sz="1400" b="1" dirty="0" smtClean="0">
                <a:solidFill>
                  <a:schemeClr val="bg1"/>
                </a:solidFill>
                <a:latin typeface="STSong" charset="-122"/>
                <a:ea typeface="STSong" charset="-122"/>
                <a:cs typeface="STSong" charset="-122"/>
              </a:rPr>
              <a:t>回报。</a:t>
            </a:r>
            <a:endParaRPr kumimoji="1" lang="zh-CN" altLang="en-US" sz="1400" b="1" dirty="0">
              <a:solidFill>
                <a:schemeClr val="bg1"/>
              </a:solidFill>
              <a:latin typeface="STSong" charset="-122"/>
              <a:ea typeface="STSong" charset="-122"/>
              <a:cs typeface="STSong" charset="-122"/>
            </a:endParaRPr>
          </a:p>
        </p:txBody>
      </p:sp>
      <p:sp>
        <p:nvSpPr>
          <p:cNvPr id="14" name="文本框 13"/>
          <p:cNvSpPr txBox="1"/>
          <p:nvPr/>
        </p:nvSpPr>
        <p:spPr>
          <a:xfrm>
            <a:off x="1025233" y="2704885"/>
            <a:ext cx="2168240" cy="954107"/>
          </a:xfrm>
          <a:prstGeom prst="rect">
            <a:avLst/>
          </a:prstGeom>
          <a:solidFill>
            <a:srgbClr val="0269ED">
              <a:alpha val="50000"/>
            </a:srgbClr>
          </a:solidFill>
        </p:spPr>
        <p:txBody>
          <a:bodyPr wrap="square" rtlCol="0">
            <a:spAutoFit/>
          </a:bodyPr>
          <a:lstStyle/>
          <a:p>
            <a:pPr algn="ctr"/>
            <a:r>
              <a:rPr kumimoji="1" lang="zh-CN" altLang="en-US" sz="1400" b="1" dirty="0">
                <a:latin typeface="STSong" charset="-122"/>
                <a:ea typeface="STSong" charset="-122"/>
                <a:cs typeface="STSong" charset="-122"/>
              </a:rPr>
              <a:t>采用合同约定的方式确定某一个广告位在某一个时间段为某广告主独占</a:t>
            </a:r>
            <a:r>
              <a:rPr kumimoji="1" lang="zh-CN" altLang="en-US" sz="1400" b="1" dirty="0" smtClean="0">
                <a:latin typeface="STSong" charset="-122"/>
                <a:ea typeface="STSong" charset="-122"/>
                <a:cs typeface="STSong" charset="-122"/>
              </a:rPr>
              <a:t>。需要向广告主担保流量。</a:t>
            </a:r>
            <a:endParaRPr kumimoji="1" lang="zh-CN" altLang="en-US" sz="1400" b="1" dirty="0">
              <a:latin typeface="STSong" charset="-122"/>
              <a:ea typeface="STSong" charset="-122"/>
              <a:cs typeface="STSong" charset="-122"/>
            </a:endParaRPr>
          </a:p>
        </p:txBody>
      </p:sp>
      <p:sp>
        <p:nvSpPr>
          <p:cNvPr id="15" name="文本框 14"/>
          <p:cNvSpPr txBox="1"/>
          <p:nvPr/>
        </p:nvSpPr>
        <p:spPr>
          <a:xfrm>
            <a:off x="1011380" y="4145483"/>
            <a:ext cx="2168240" cy="738664"/>
          </a:xfrm>
          <a:prstGeom prst="rect">
            <a:avLst/>
          </a:prstGeom>
          <a:solidFill>
            <a:srgbClr val="0269ED"/>
          </a:solidFill>
        </p:spPr>
        <p:txBody>
          <a:bodyPr wrap="square" rtlCol="0">
            <a:spAutoFit/>
          </a:bodyPr>
          <a:lstStyle/>
          <a:p>
            <a:pPr algn="ctr"/>
            <a:r>
              <a:rPr kumimoji="1" lang="zh-CN" altLang="en-US" sz="1400" b="1" dirty="0" smtClean="0">
                <a:solidFill>
                  <a:schemeClr val="bg1"/>
                </a:solidFill>
                <a:latin typeface="STSong" charset="-122"/>
                <a:ea typeface="STSong" charset="-122"/>
                <a:cs typeface="STSong" charset="-122"/>
              </a:rPr>
              <a:t>媒体找到一条能使广告位报价提高的思路，拆分流量，拆分颗粒度较粗。</a:t>
            </a:r>
            <a:endParaRPr kumimoji="1" lang="zh-CN" altLang="en-US" sz="1400" b="1" dirty="0">
              <a:solidFill>
                <a:schemeClr val="bg1"/>
              </a:solidFill>
              <a:latin typeface="STSong" charset="-122"/>
              <a:ea typeface="STSong" charset="-122"/>
              <a:cs typeface="STSong" charset="-122"/>
            </a:endParaRPr>
          </a:p>
        </p:txBody>
      </p:sp>
      <p:sp>
        <p:nvSpPr>
          <p:cNvPr id="16" name="文本框 15"/>
          <p:cNvSpPr txBox="1"/>
          <p:nvPr/>
        </p:nvSpPr>
        <p:spPr>
          <a:xfrm>
            <a:off x="1004453" y="4893904"/>
            <a:ext cx="2168240" cy="1384995"/>
          </a:xfrm>
          <a:prstGeom prst="rect">
            <a:avLst/>
          </a:prstGeom>
          <a:solidFill>
            <a:srgbClr val="0269ED">
              <a:alpha val="50000"/>
            </a:srgbClr>
          </a:solidFill>
        </p:spPr>
        <p:txBody>
          <a:bodyPr wrap="square" rtlCol="0">
            <a:spAutoFit/>
          </a:bodyPr>
          <a:lstStyle/>
          <a:p>
            <a:pPr algn="ctr"/>
            <a:r>
              <a:rPr kumimoji="1" lang="zh-CN" altLang="en-US" sz="1400" b="1" dirty="0" smtClean="0">
                <a:latin typeface="STSong" charset="-122"/>
                <a:ea typeface="STSong" charset="-122"/>
                <a:cs typeface="STSong" charset="-122"/>
              </a:rPr>
              <a:t>广告仍然采用合约方式，媒体向广告主保证某个投放量，并确定合同总金额和投放量未完成的赔偿方案。慢慢向按展示收费过度。</a:t>
            </a:r>
            <a:endParaRPr kumimoji="1" lang="zh-CN" altLang="en-US" sz="1400" b="1" dirty="0">
              <a:latin typeface="STSong" charset="-122"/>
              <a:ea typeface="STSong" charset="-122"/>
              <a:cs typeface="STSong" charset="-122"/>
            </a:endParaRPr>
          </a:p>
        </p:txBody>
      </p:sp>
      <p:sp>
        <p:nvSpPr>
          <p:cNvPr id="17" name="下箭头 16"/>
          <p:cNvSpPr/>
          <p:nvPr/>
        </p:nvSpPr>
        <p:spPr>
          <a:xfrm>
            <a:off x="1995055" y="3658992"/>
            <a:ext cx="193963" cy="4864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17"/>
          <p:cNvCxnSpPr/>
          <p:nvPr/>
        </p:nvCxnSpPr>
        <p:spPr>
          <a:xfrm>
            <a:off x="11360728" y="1330035"/>
            <a:ext cx="0" cy="5167746"/>
          </a:xfrm>
          <a:prstGeom prst="line">
            <a:avLst/>
          </a:prstGeom>
          <a:ln w="19050" cmpd="sng">
            <a:solidFill>
              <a:srgbClr val="0269ED"/>
            </a:solidFill>
            <a:prstDash val="dash"/>
          </a:ln>
        </p:spPr>
        <p:style>
          <a:lnRef idx="1">
            <a:schemeClr val="accent1"/>
          </a:lnRef>
          <a:fillRef idx="0">
            <a:schemeClr val="accent1"/>
          </a:fillRef>
          <a:effectRef idx="0">
            <a:schemeClr val="accent1"/>
          </a:effectRef>
          <a:fontRef idx="minor">
            <a:schemeClr val="tx1"/>
          </a:fontRef>
        </p:style>
      </p:cxnSp>
      <p:sp>
        <p:nvSpPr>
          <p:cNvPr id="19" name="可选流程 18"/>
          <p:cNvSpPr/>
          <p:nvPr/>
        </p:nvSpPr>
        <p:spPr>
          <a:xfrm>
            <a:off x="3726869" y="1094506"/>
            <a:ext cx="4797139"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latin typeface="STSong" charset="-122"/>
                <a:ea typeface="STSong" charset="-122"/>
                <a:cs typeface="STSong" charset="-122"/>
              </a:rPr>
              <a:t>竞价广告</a:t>
            </a:r>
            <a:endParaRPr kumimoji="1" lang="zh-CN" altLang="en-US" sz="2400" b="1" dirty="0">
              <a:latin typeface="STSong" charset="-122"/>
              <a:ea typeface="STSong" charset="-122"/>
              <a:cs typeface="STSong" charset="-122"/>
            </a:endParaRPr>
          </a:p>
        </p:txBody>
      </p:sp>
      <p:sp>
        <p:nvSpPr>
          <p:cNvPr id="20" name="文本框 19"/>
          <p:cNvSpPr txBox="1"/>
          <p:nvPr/>
        </p:nvSpPr>
        <p:spPr>
          <a:xfrm>
            <a:off x="3553687" y="1960562"/>
            <a:ext cx="2168240" cy="1169551"/>
          </a:xfrm>
          <a:prstGeom prst="rect">
            <a:avLst/>
          </a:prstGeom>
          <a:solidFill>
            <a:srgbClr val="0269ED"/>
          </a:solidFill>
        </p:spPr>
        <p:txBody>
          <a:bodyPr wrap="square" rtlCol="0">
            <a:spAutoFit/>
          </a:bodyPr>
          <a:lstStyle/>
          <a:p>
            <a:pPr algn="ctr"/>
            <a:r>
              <a:rPr kumimoji="1" lang="zh-CN" altLang="en-US" sz="1400" b="1" dirty="0" smtClean="0">
                <a:solidFill>
                  <a:schemeClr val="bg1"/>
                </a:solidFill>
                <a:latin typeface="STSong" charset="-122"/>
                <a:ea typeface="STSong" charset="-122"/>
                <a:cs typeface="STSong" charset="-122"/>
              </a:rPr>
              <a:t>广告主对定向要求越来越精准，媒体会在合约约束下浪费掉原本可以卖得更贵的流量，催生了竞价广告概念。</a:t>
            </a:r>
            <a:endParaRPr kumimoji="1" lang="zh-CN" altLang="en-US" sz="1400" b="1" dirty="0">
              <a:solidFill>
                <a:schemeClr val="bg1"/>
              </a:solidFill>
              <a:latin typeface="STSong" charset="-122"/>
              <a:ea typeface="STSong" charset="-122"/>
              <a:cs typeface="STSong" charset="-122"/>
            </a:endParaRPr>
          </a:p>
        </p:txBody>
      </p:sp>
      <p:sp>
        <p:nvSpPr>
          <p:cNvPr id="21" name="文本框 20"/>
          <p:cNvSpPr txBox="1"/>
          <p:nvPr/>
        </p:nvSpPr>
        <p:spPr>
          <a:xfrm>
            <a:off x="3546760" y="3124625"/>
            <a:ext cx="2168240" cy="954107"/>
          </a:xfrm>
          <a:prstGeom prst="rect">
            <a:avLst/>
          </a:prstGeom>
          <a:solidFill>
            <a:srgbClr val="0269ED">
              <a:alpha val="50000"/>
            </a:srgbClr>
          </a:solidFill>
        </p:spPr>
        <p:txBody>
          <a:bodyPr wrap="square" rtlCol="0">
            <a:spAutoFit/>
          </a:bodyPr>
          <a:lstStyle/>
          <a:p>
            <a:pPr algn="ctr"/>
            <a:r>
              <a:rPr kumimoji="1" lang="zh-CN" altLang="en-US" sz="1400" b="1" dirty="0" smtClean="0">
                <a:latin typeface="STSong" charset="-122"/>
                <a:ea typeface="STSong" charset="-122"/>
                <a:cs typeface="STSong" charset="-122"/>
              </a:rPr>
              <a:t>竞价广告早期应用在搜索广告，根据用户的关键词可以达到精准定向。按标签组合底价竞价。</a:t>
            </a:r>
            <a:endParaRPr kumimoji="1" lang="zh-CN" altLang="en-US" sz="1400" b="1" dirty="0">
              <a:latin typeface="STSong" charset="-122"/>
              <a:ea typeface="STSong" charset="-122"/>
              <a:cs typeface="STSong" charset="-122"/>
            </a:endParaRPr>
          </a:p>
        </p:txBody>
      </p:sp>
      <p:sp>
        <p:nvSpPr>
          <p:cNvPr id="22" name="文本框 21"/>
          <p:cNvSpPr txBox="1"/>
          <p:nvPr/>
        </p:nvSpPr>
        <p:spPr>
          <a:xfrm>
            <a:off x="3539837" y="4380376"/>
            <a:ext cx="2168240" cy="1169551"/>
          </a:xfrm>
          <a:prstGeom prst="rect">
            <a:avLst/>
          </a:prstGeom>
          <a:solidFill>
            <a:srgbClr val="0269ED"/>
          </a:solidFill>
        </p:spPr>
        <p:txBody>
          <a:bodyPr wrap="square" rtlCol="0">
            <a:spAutoFit/>
          </a:bodyPr>
          <a:lstStyle/>
          <a:p>
            <a:pPr algn="ctr"/>
            <a:r>
              <a:rPr kumimoji="1" lang="zh-CN" altLang="en-US" sz="1400" b="1" dirty="0" smtClean="0">
                <a:solidFill>
                  <a:schemeClr val="bg1"/>
                </a:solidFill>
                <a:latin typeface="STSong" charset="-122"/>
                <a:ea typeface="STSong" charset="-122"/>
                <a:cs typeface="STSong" charset="-122"/>
              </a:rPr>
              <a:t>由搜索广告可以直接获得关键字衍生出在媒体页面上获取上下文关键词，搜索广告竞价机制用于媒体页面上。</a:t>
            </a:r>
            <a:endParaRPr kumimoji="1" lang="zh-CN" altLang="en-US" sz="1400" b="1" dirty="0">
              <a:solidFill>
                <a:schemeClr val="bg1"/>
              </a:solidFill>
              <a:latin typeface="STSong" charset="-122"/>
              <a:ea typeface="STSong" charset="-122"/>
              <a:cs typeface="STSong" charset="-122"/>
            </a:endParaRPr>
          </a:p>
        </p:txBody>
      </p:sp>
      <p:sp>
        <p:nvSpPr>
          <p:cNvPr id="23" name="文本框 22"/>
          <p:cNvSpPr txBox="1"/>
          <p:nvPr/>
        </p:nvSpPr>
        <p:spPr>
          <a:xfrm>
            <a:off x="3546760" y="5540235"/>
            <a:ext cx="2161313" cy="954107"/>
          </a:xfrm>
          <a:prstGeom prst="rect">
            <a:avLst/>
          </a:prstGeom>
          <a:solidFill>
            <a:srgbClr val="0269ED">
              <a:alpha val="50000"/>
            </a:srgbClr>
          </a:solidFill>
        </p:spPr>
        <p:txBody>
          <a:bodyPr wrap="square" rtlCol="0">
            <a:spAutoFit/>
          </a:bodyPr>
          <a:lstStyle/>
          <a:p>
            <a:pPr algn="ctr"/>
            <a:r>
              <a:rPr kumimoji="1" lang="zh-CN" altLang="en-US" sz="1400" b="1" dirty="0" smtClean="0">
                <a:latin typeface="STSong" charset="-122"/>
                <a:ea typeface="STSong" charset="-122"/>
                <a:cs typeface="STSong" charset="-122"/>
              </a:rPr>
              <a:t>还是单个媒体对多个签约广告主做规定低价的竞价投放。竞价单位还是标签组合。</a:t>
            </a:r>
            <a:endParaRPr kumimoji="1" lang="zh-CN" altLang="en-US" sz="1400" b="1" dirty="0">
              <a:latin typeface="STSong" charset="-122"/>
              <a:ea typeface="STSong" charset="-122"/>
              <a:cs typeface="STSong" charset="-122"/>
            </a:endParaRPr>
          </a:p>
        </p:txBody>
      </p:sp>
      <p:sp>
        <p:nvSpPr>
          <p:cNvPr id="24" name="下箭头 23"/>
          <p:cNvSpPr/>
          <p:nvPr/>
        </p:nvSpPr>
        <p:spPr>
          <a:xfrm>
            <a:off x="4537366" y="4078731"/>
            <a:ext cx="187034" cy="301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6438898" y="4108757"/>
            <a:ext cx="2168240" cy="1169551"/>
          </a:xfrm>
          <a:prstGeom prst="rect">
            <a:avLst/>
          </a:prstGeom>
          <a:solidFill>
            <a:srgbClr val="0269ED"/>
          </a:solidFill>
        </p:spPr>
        <p:txBody>
          <a:bodyPr wrap="square" rtlCol="0">
            <a:spAutoFit/>
          </a:bodyPr>
          <a:lstStyle/>
          <a:p>
            <a:pPr algn="ctr"/>
            <a:r>
              <a:rPr kumimoji="1" lang="zh-CN" altLang="en-US" sz="1400" b="1" dirty="0" smtClean="0">
                <a:solidFill>
                  <a:schemeClr val="bg1"/>
                </a:solidFill>
                <a:latin typeface="STSong" charset="-122"/>
                <a:ea typeface="STSong" charset="-122"/>
                <a:cs typeface="STSong" charset="-122"/>
              </a:rPr>
              <a:t>衍生出广告网络</a:t>
            </a:r>
            <a:r>
              <a:rPr kumimoji="1" lang="en-US" altLang="zh-CN" sz="1400" b="1" dirty="0" smtClean="0">
                <a:solidFill>
                  <a:schemeClr val="bg1"/>
                </a:solidFill>
                <a:latin typeface="STSong" charset="-122"/>
                <a:ea typeface="STSong" charset="-122"/>
                <a:cs typeface="STSong" charset="-122"/>
              </a:rPr>
              <a:t>ADN</a:t>
            </a:r>
            <a:r>
              <a:rPr kumimoji="1" lang="zh-CN" altLang="en-US" sz="1400" b="1" dirty="0" smtClean="0">
                <a:solidFill>
                  <a:schemeClr val="bg1"/>
                </a:solidFill>
                <a:latin typeface="STSong" charset="-122"/>
                <a:ea typeface="STSong" charset="-122"/>
                <a:cs typeface="STSong" charset="-122"/>
              </a:rPr>
              <a:t>，它批量运营媒体广告位资源，按照人群或者上下文卖给需求方。大量中小媒体实现流量变现。</a:t>
            </a:r>
            <a:endParaRPr kumimoji="1" lang="zh-CN" altLang="en-US" sz="1400" b="1" dirty="0">
              <a:solidFill>
                <a:schemeClr val="bg1"/>
              </a:solidFill>
              <a:latin typeface="STSong" charset="-122"/>
              <a:ea typeface="STSong" charset="-122"/>
              <a:cs typeface="STSong" charset="-122"/>
            </a:endParaRPr>
          </a:p>
        </p:txBody>
      </p:sp>
      <p:sp>
        <p:nvSpPr>
          <p:cNvPr id="26" name="文本框 25"/>
          <p:cNvSpPr txBox="1"/>
          <p:nvPr/>
        </p:nvSpPr>
        <p:spPr>
          <a:xfrm>
            <a:off x="6438898" y="5245104"/>
            <a:ext cx="2168240" cy="1169551"/>
          </a:xfrm>
          <a:prstGeom prst="rect">
            <a:avLst/>
          </a:prstGeom>
          <a:solidFill>
            <a:srgbClr val="0269ED">
              <a:alpha val="50000"/>
            </a:srgbClr>
          </a:solidFill>
        </p:spPr>
        <p:txBody>
          <a:bodyPr wrap="square" rtlCol="0">
            <a:spAutoFit/>
          </a:bodyPr>
          <a:lstStyle/>
          <a:p>
            <a:pPr algn="ctr"/>
            <a:r>
              <a:rPr kumimoji="1" lang="en-US" altLang="zh-CN" sz="1400" b="1" dirty="0" smtClean="0">
                <a:latin typeface="STSong" charset="-122"/>
                <a:ea typeface="STSong" charset="-122"/>
                <a:cs typeface="STSong" charset="-122"/>
              </a:rPr>
              <a:t>ADN</a:t>
            </a:r>
            <a:r>
              <a:rPr kumimoji="1" lang="zh-CN" altLang="en-US" sz="1400" b="1" dirty="0" smtClean="0">
                <a:latin typeface="STSong" charset="-122"/>
                <a:ea typeface="STSong" charset="-122"/>
                <a:cs typeface="STSong" charset="-122"/>
              </a:rPr>
              <a:t>定义好定向标签组合上的低价，需求方不能控制每一次展示出价，只能通过阶段性调整间接控制效果。</a:t>
            </a:r>
            <a:endParaRPr kumimoji="1" lang="zh-CN" altLang="en-US" sz="1400" b="1" dirty="0">
              <a:latin typeface="STSong" charset="-122"/>
              <a:ea typeface="STSong" charset="-122"/>
              <a:cs typeface="STSong" charset="-122"/>
            </a:endParaRPr>
          </a:p>
        </p:txBody>
      </p:sp>
      <p:sp>
        <p:nvSpPr>
          <p:cNvPr id="27" name="右箭头 26"/>
          <p:cNvSpPr/>
          <p:nvPr/>
        </p:nvSpPr>
        <p:spPr>
          <a:xfrm flipV="1">
            <a:off x="5708073" y="5215078"/>
            <a:ext cx="730825" cy="180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9109363" y="1956464"/>
            <a:ext cx="2168240" cy="954107"/>
          </a:xfrm>
          <a:prstGeom prst="rect">
            <a:avLst/>
          </a:prstGeom>
          <a:solidFill>
            <a:srgbClr val="0269ED"/>
          </a:solidFill>
        </p:spPr>
        <p:txBody>
          <a:bodyPr wrap="square" rtlCol="0">
            <a:spAutoFit/>
          </a:bodyPr>
          <a:lstStyle/>
          <a:p>
            <a:pPr algn="ctr"/>
            <a:r>
              <a:rPr kumimoji="1" lang="zh-CN" altLang="en-US" sz="1400" b="1" dirty="0" smtClean="0">
                <a:solidFill>
                  <a:schemeClr val="bg1"/>
                </a:solidFill>
                <a:latin typeface="STSong" charset="-122"/>
                <a:ea typeface="STSong" charset="-122"/>
                <a:cs typeface="STSong" charset="-122"/>
              </a:rPr>
              <a:t>更多的需求方希望按照自己选择的人群投放，而不是按</a:t>
            </a:r>
            <a:r>
              <a:rPr kumimoji="1" lang="en-US" altLang="zh-CN" sz="1400" b="1" dirty="0" smtClean="0">
                <a:solidFill>
                  <a:schemeClr val="bg1"/>
                </a:solidFill>
                <a:latin typeface="STSong" charset="-122"/>
                <a:ea typeface="STSong" charset="-122"/>
                <a:cs typeface="STSong" charset="-122"/>
              </a:rPr>
              <a:t>AND</a:t>
            </a:r>
            <a:r>
              <a:rPr kumimoji="1" lang="zh-CN" altLang="en-US" sz="1400" b="1" dirty="0" smtClean="0">
                <a:solidFill>
                  <a:schemeClr val="bg1"/>
                </a:solidFill>
                <a:latin typeface="STSong" charset="-122"/>
                <a:ea typeface="STSong" charset="-122"/>
                <a:cs typeface="STSong" charset="-122"/>
              </a:rPr>
              <a:t>提供的标签体系做投放。</a:t>
            </a:r>
            <a:endParaRPr kumimoji="1" lang="zh-CN" altLang="en-US" sz="1400" b="1" dirty="0">
              <a:solidFill>
                <a:schemeClr val="bg1"/>
              </a:solidFill>
              <a:latin typeface="STSong" charset="-122"/>
              <a:ea typeface="STSong" charset="-122"/>
              <a:cs typeface="STSong" charset="-122"/>
            </a:endParaRPr>
          </a:p>
        </p:txBody>
      </p:sp>
      <p:sp>
        <p:nvSpPr>
          <p:cNvPr id="30" name="文本框 29"/>
          <p:cNvSpPr txBox="1"/>
          <p:nvPr/>
        </p:nvSpPr>
        <p:spPr>
          <a:xfrm>
            <a:off x="9109363" y="2899308"/>
            <a:ext cx="2168240" cy="738664"/>
          </a:xfrm>
          <a:prstGeom prst="rect">
            <a:avLst/>
          </a:prstGeom>
          <a:solidFill>
            <a:srgbClr val="0269ED">
              <a:alpha val="50000"/>
            </a:srgbClr>
          </a:solidFill>
        </p:spPr>
        <p:txBody>
          <a:bodyPr wrap="square" rtlCol="0">
            <a:spAutoFit/>
          </a:bodyPr>
          <a:lstStyle/>
          <a:p>
            <a:pPr algn="ctr"/>
            <a:r>
              <a:rPr kumimoji="1" lang="zh-CN" altLang="en-US" sz="1400" b="1" dirty="0" smtClean="0">
                <a:latin typeface="STSong" charset="-122"/>
                <a:ea typeface="STSong" charset="-122"/>
                <a:cs typeface="STSong" charset="-122"/>
              </a:rPr>
              <a:t>实时竞价体系诞生，以一次展示为单位竞价，产生</a:t>
            </a:r>
            <a:r>
              <a:rPr kumimoji="1" lang="en-US" altLang="zh-CN" sz="1400" b="1" dirty="0" smtClean="0">
                <a:latin typeface="STSong" charset="-122"/>
                <a:ea typeface="STSong" charset="-122"/>
                <a:cs typeface="STSong" charset="-122"/>
              </a:rPr>
              <a:t>ADX</a:t>
            </a:r>
            <a:r>
              <a:rPr kumimoji="1" lang="zh-CN" altLang="en-US" sz="1400" b="1" dirty="0" smtClean="0">
                <a:latin typeface="STSong" charset="-122"/>
                <a:ea typeface="STSong" charset="-122"/>
                <a:cs typeface="STSong" charset="-122"/>
              </a:rPr>
              <a:t>实时交易平台</a:t>
            </a:r>
            <a:endParaRPr kumimoji="1" lang="zh-CN" altLang="en-US" sz="1400" b="1" dirty="0">
              <a:latin typeface="STSong" charset="-122"/>
              <a:ea typeface="STSong" charset="-122"/>
              <a:cs typeface="STSong" charset="-122"/>
            </a:endParaRPr>
          </a:p>
        </p:txBody>
      </p:sp>
      <p:cxnSp>
        <p:nvCxnSpPr>
          <p:cNvPr id="31" name="直线连接符 30"/>
          <p:cNvCxnSpPr/>
          <p:nvPr/>
        </p:nvCxnSpPr>
        <p:spPr>
          <a:xfrm>
            <a:off x="8797635" y="1330035"/>
            <a:ext cx="0" cy="5167746"/>
          </a:xfrm>
          <a:prstGeom prst="line">
            <a:avLst/>
          </a:prstGeom>
          <a:ln w="19050" cmpd="sng">
            <a:solidFill>
              <a:srgbClr val="0269ED"/>
            </a:solidFill>
            <a:prstDash val="dash"/>
          </a:ln>
        </p:spPr>
        <p:style>
          <a:lnRef idx="1">
            <a:schemeClr val="accent1"/>
          </a:lnRef>
          <a:fillRef idx="0">
            <a:schemeClr val="accent1"/>
          </a:fillRef>
          <a:effectRef idx="0">
            <a:schemeClr val="accent1"/>
          </a:effectRef>
          <a:fontRef idx="minor">
            <a:schemeClr val="tx1"/>
          </a:fontRef>
        </p:style>
      </p:cxnSp>
      <p:sp>
        <p:nvSpPr>
          <p:cNvPr id="34" name="右箭头 33"/>
          <p:cNvSpPr/>
          <p:nvPr/>
        </p:nvSpPr>
        <p:spPr>
          <a:xfrm>
            <a:off x="8584618" y="1288469"/>
            <a:ext cx="429492"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可选流程 34"/>
          <p:cNvSpPr/>
          <p:nvPr/>
        </p:nvSpPr>
        <p:spPr>
          <a:xfrm>
            <a:off x="9092044" y="1094506"/>
            <a:ext cx="2143994"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smtClean="0">
                <a:latin typeface="STSong" charset="-122"/>
                <a:ea typeface="STSong" charset="-122"/>
                <a:cs typeface="STSong" charset="-122"/>
              </a:rPr>
              <a:t>实时竞价</a:t>
            </a:r>
            <a:r>
              <a:rPr kumimoji="1" lang="zh-CN" altLang="en-US" sz="2400" b="1" dirty="0" smtClean="0">
                <a:latin typeface="STSong" charset="-122"/>
                <a:ea typeface="STSong" charset="-122"/>
                <a:cs typeface="STSong" charset="-122"/>
              </a:rPr>
              <a:t>广告</a:t>
            </a:r>
            <a:endParaRPr kumimoji="1" lang="zh-CN" altLang="en-US" sz="2400" b="1" dirty="0">
              <a:latin typeface="STSong" charset="-122"/>
              <a:ea typeface="STSong" charset="-122"/>
              <a:cs typeface="STSong"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特殊类型广告－插图或</a:t>
            </a:r>
            <a:r>
              <a:rPr kumimoji="1" lang="en-US" altLang="zh-CN" sz="2400" b="1" dirty="0" smtClean="0">
                <a:solidFill>
                  <a:srgbClr val="0269ED"/>
                </a:solidFill>
              </a:rPr>
              <a:t>Banner</a:t>
            </a:r>
            <a:r>
              <a:rPr kumimoji="1" lang="zh-CN" altLang="en-US" sz="2400" b="1" dirty="0" smtClean="0">
                <a:solidFill>
                  <a:srgbClr val="0269ED"/>
                </a:solidFill>
              </a:rPr>
              <a:t>拼图</a:t>
            </a:r>
            <a:endParaRPr kumimoji="1" lang="zh-CN" altLang="en-US" sz="2400" b="1" dirty="0">
              <a:solidFill>
                <a:srgbClr val="0269ED"/>
              </a:solidFill>
            </a:endParaRPr>
          </a:p>
        </p:txBody>
      </p:sp>
      <p:pic>
        <p:nvPicPr>
          <p:cNvPr id="3" name="图片 8"/>
          <p:cNvPicPr>
            <a:picLocks noChangeAspect="1"/>
          </p:cNvPicPr>
          <p:nvPr/>
        </p:nvPicPr>
        <p:blipFill>
          <a:blip r:embed="rId1" cstate="print"/>
          <a:srcRect/>
          <a:stretch>
            <a:fillRect/>
          </a:stretch>
        </p:blipFill>
        <p:spPr bwMode="auto">
          <a:xfrm>
            <a:off x="1342995" y="1298107"/>
            <a:ext cx="2428893" cy="5256517"/>
          </a:xfrm>
          <a:prstGeom prst="rect">
            <a:avLst/>
          </a:prstGeom>
          <a:noFill/>
          <a:ln w="9525">
            <a:noFill/>
            <a:miter lim="800000"/>
            <a:headEnd/>
            <a:tailEnd/>
          </a:ln>
        </p:spPr>
      </p:pic>
      <p:pic>
        <p:nvPicPr>
          <p:cNvPr id="4" name="图片 8"/>
          <p:cNvPicPr>
            <a:picLocks noChangeAspect="1"/>
          </p:cNvPicPr>
          <p:nvPr/>
        </p:nvPicPr>
        <p:blipFill>
          <a:blip r:embed="rId1" cstate="print"/>
          <a:srcRect/>
          <a:stretch>
            <a:fillRect/>
          </a:stretch>
        </p:blipFill>
        <p:spPr bwMode="auto">
          <a:xfrm>
            <a:off x="3843325" y="1298107"/>
            <a:ext cx="2428893" cy="5256517"/>
          </a:xfrm>
          <a:prstGeom prst="rect">
            <a:avLst/>
          </a:prstGeom>
          <a:noFill/>
          <a:ln w="9525">
            <a:noFill/>
            <a:miter lim="800000"/>
            <a:headEnd/>
            <a:tailEnd/>
          </a:ln>
        </p:spPr>
      </p:pic>
      <p:pic>
        <p:nvPicPr>
          <p:cNvPr id="6" name="Picture 4"/>
          <p:cNvPicPr>
            <a:picLocks noChangeAspect="1" noChangeArrowheads="1"/>
          </p:cNvPicPr>
          <p:nvPr/>
        </p:nvPicPr>
        <p:blipFill>
          <a:blip r:embed="rId2" cstate="screen"/>
          <a:srcRect/>
          <a:stretch>
            <a:fillRect/>
          </a:stretch>
        </p:blipFill>
        <p:spPr bwMode="auto">
          <a:xfrm>
            <a:off x="6818760" y="4539549"/>
            <a:ext cx="3805697" cy="1469088"/>
          </a:xfrm>
          <a:prstGeom prst="rect">
            <a:avLst/>
          </a:prstGeom>
          <a:noFill/>
          <a:ln w="9525">
            <a:noFill/>
            <a:miter lim="800000"/>
            <a:headEnd/>
            <a:tailEnd/>
          </a:ln>
          <a:effectLst/>
        </p:spPr>
      </p:pic>
      <p:sp>
        <p:nvSpPr>
          <p:cNvPr id="7" name="矩形 6"/>
          <p:cNvSpPr/>
          <p:nvPr/>
        </p:nvSpPr>
        <p:spPr>
          <a:xfrm>
            <a:off x="6818760" y="4262550"/>
            <a:ext cx="3134191" cy="276999"/>
          </a:xfrm>
          <a:prstGeom prst="rect">
            <a:avLst/>
          </a:prstGeom>
        </p:spPr>
        <p:txBody>
          <a:bodyPr wrap="none">
            <a:spAutoFit/>
          </a:bodyPr>
          <a:lstStyle/>
          <a:p>
            <a:r>
              <a:rPr lang="en-US" altLang="zh-CN" sz="1200" dirty="0" smtClean="0">
                <a:latin typeface="微软雅黑" pitchFamily="34" charset="-122"/>
                <a:ea typeface="微软雅黑" pitchFamily="34" charset="-122"/>
              </a:rPr>
              <a:t>BANNER</a:t>
            </a:r>
            <a:r>
              <a:rPr lang="zh-CN" altLang="en-US" sz="1200" dirty="0" smtClean="0">
                <a:latin typeface="微软雅黑" pitchFamily="34" charset="-122"/>
                <a:ea typeface="微软雅黑" pitchFamily="34" charset="-122"/>
              </a:rPr>
              <a:t>受尺寸限制，没有全屏拼图效果好</a:t>
            </a:r>
            <a:endParaRPr lang="zh-CN" altLang="en-US" sz="1200" dirty="0">
              <a:latin typeface="微软雅黑" pitchFamily="34" charset="-122"/>
              <a:ea typeface="微软雅黑" pitchFamily="34" charset="-122"/>
            </a:endParaRPr>
          </a:p>
        </p:txBody>
      </p:sp>
      <p:pic>
        <p:nvPicPr>
          <p:cNvPr id="8" name="Picture 2" descr="C:\Users\zhangwen\Desktop\IMG_0087.PNG"/>
          <p:cNvPicPr>
            <a:picLocks noChangeAspect="1" noChangeArrowheads="1"/>
          </p:cNvPicPr>
          <p:nvPr/>
        </p:nvPicPr>
        <p:blipFill>
          <a:blip r:embed="rId3" cstate="email"/>
          <a:srcRect/>
          <a:stretch>
            <a:fillRect/>
          </a:stretch>
        </p:blipFill>
        <p:spPr bwMode="auto">
          <a:xfrm>
            <a:off x="1514899" y="2041540"/>
            <a:ext cx="2081908" cy="3408295"/>
          </a:xfrm>
          <a:prstGeom prst="rect">
            <a:avLst/>
          </a:prstGeom>
          <a:noFill/>
        </p:spPr>
      </p:pic>
      <p:pic>
        <p:nvPicPr>
          <p:cNvPr id="9" name="Picture 3" descr="C:\Users\zhangwen\Desktop\IMG_0088.PNG"/>
          <p:cNvPicPr>
            <a:picLocks noChangeAspect="1" noChangeArrowheads="1"/>
          </p:cNvPicPr>
          <p:nvPr/>
        </p:nvPicPr>
        <p:blipFill>
          <a:blip r:embed="rId4" cstate="email"/>
          <a:srcRect/>
          <a:stretch>
            <a:fillRect/>
          </a:stretch>
        </p:blipFill>
        <p:spPr bwMode="auto">
          <a:xfrm>
            <a:off x="4000715" y="2041540"/>
            <a:ext cx="2081908" cy="3408295"/>
          </a:xfrm>
          <a:prstGeom prst="rect">
            <a:avLst/>
          </a:prstGeom>
          <a:noFill/>
        </p:spPr>
      </p:pic>
      <p:sp>
        <p:nvSpPr>
          <p:cNvPr id="10" name="可选流程 9"/>
          <p:cNvSpPr/>
          <p:nvPr/>
        </p:nvSpPr>
        <p:spPr>
          <a:xfrm>
            <a:off x="6689127" y="1352014"/>
            <a:ext cx="4064962" cy="2186533"/>
          </a:xfrm>
          <a:prstGeom prst="flowChartAlternateProcess">
            <a:avLst/>
          </a:prstGeom>
          <a:solidFill>
            <a:srgbClr val="0269ED">
              <a:alpha val="8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Wingdings" panose="05000000000000000000" charset="2"/>
              <a:buChar char="l"/>
            </a:pPr>
            <a:r>
              <a:rPr kumimoji="1" lang="zh-CN" altLang="en-US" dirty="0" smtClean="0"/>
              <a:t>这种互动式广告类型往往效果并不是很理想，几乎与非互动式的差不多，除非可以</a:t>
            </a:r>
            <a:r>
              <a:rPr kumimoji="1" lang="zh-CN" altLang="en-US" smtClean="0"/>
              <a:t>有奖励机制。</a:t>
            </a:r>
            <a:endParaRPr kumimoji="1" lang="zh-CN" altLang="en-US" dirty="0" smtClean="0"/>
          </a:p>
          <a:p>
            <a:pPr marL="285750" indent="-285750">
              <a:buFont typeface="Wingdings" panose="05000000000000000000" charset="2"/>
              <a:buChar char="l"/>
            </a:pPr>
            <a:endParaRPr kumimoji="1"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特殊类型广告－悬浮窗式广告</a:t>
            </a:r>
            <a:endParaRPr kumimoji="1" lang="zh-CN" altLang="en-US" sz="2400" b="1" dirty="0">
              <a:solidFill>
                <a:srgbClr val="0269ED"/>
              </a:solidFill>
            </a:endParaRPr>
          </a:p>
        </p:txBody>
      </p:sp>
      <p:sp>
        <p:nvSpPr>
          <p:cNvPr id="3" name="矩形 2"/>
          <p:cNvSpPr/>
          <p:nvPr/>
        </p:nvSpPr>
        <p:spPr>
          <a:xfrm>
            <a:off x="2155795" y="1611558"/>
            <a:ext cx="4259519" cy="1061762"/>
          </a:xfrm>
          <a:prstGeom prst="rect">
            <a:avLst/>
          </a:prstGeom>
        </p:spPr>
        <p:txBody>
          <a:bodyPr wrap="square" lIns="91374" tIns="45687" rIns="91374" bIns="45687">
            <a:spAutoFit/>
          </a:bodyPr>
          <a:lstStyle/>
          <a:p>
            <a:pPr>
              <a:lnSpc>
                <a:spcPct val="150000"/>
              </a:lnSpc>
            </a:pPr>
            <a:r>
              <a:rPr lang="zh-CN" altLang="en-US" sz="2400" dirty="0" smtClean="0">
                <a:latin typeface="微软雅黑" pitchFamily="34" charset="-122"/>
                <a:ea typeface="微软雅黑" pitchFamily="34" charset="-122"/>
              </a:rPr>
              <a:t>新闻阅读过程中弹出广告</a:t>
            </a:r>
            <a:endParaRPr lang="en-US" altLang="zh-CN" sz="2400"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 不伤害用户体验的同时展现产品信息</a:t>
            </a:r>
          </a:p>
        </p:txBody>
      </p:sp>
      <p:sp>
        <p:nvSpPr>
          <p:cNvPr id="4" name="TextBox 11"/>
          <p:cNvSpPr txBox="1"/>
          <p:nvPr/>
        </p:nvSpPr>
        <p:spPr>
          <a:xfrm>
            <a:off x="8986135" y="4045731"/>
            <a:ext cx="1785950" cy="1323373"/>
          </a:xfrm>
          <a:prstGeom prst="rect">
            <a:avLst/>
          </a:prstGeom>
          <a:noFill/>
        </p:spPr>
        <p:txBody>
          <a:bodyPr wrap="square" lIns="91374" tIns="45687" rIns="91374" bIns="45687" rtlCol="0">
            <a:spAutoFit/>
          </a:bodyPr>
          <a:lstStyle/>
          <a:p>
            <a:r>
              <a:rPr lang="zh-CN" altLang="en-US" sz="1600" dirty="0" smtClean="0">
                <a:latin typeface="微软雅黑" pitchFamily="34" charset="-122"/>
                <a:ea typeface="微软雅黑" pitchFamily="34" charset="-122"/>
              </a:rPr>
              <a:t>自动弹出全屏悬浮广告，广告时间持续</a:t>
            </a:r>
            <a:r>
              <a:rPr lang="en-US" altLang="zh-CN" sz="1600" dirty="0" smtClean="0">
                <a:latin typeface="微软雅黑" pitchFamily="34" charset="-122"/>
                <a:ea typeface="微软雅黑" pitchFamily="34" charset="-122"/>
              </a:rPr>
              <a:t>1-3</a:t>
            </a:r>
            <a:r>
              <a:rPr lang="zh-CN" altLang="en-US" sz="1600" dirty="0" smtClean="0">
                <a:latin typeface="微软雅黑" pitchFamily="34" charset="-122"/>
                <a:ea typeface="微软雅黑" pitchFamily="34" charset="-122"/>
              </a:rPr>
              <a:t>秒，可点击进入活动页面了解详情</a:t>
            </a:r>
            <a:endParaRPr lang="zh-CN" altLang="en-US" sz="1600" dirty="0">
              <a:latin typeface="微软雅黑" pitchFamily="34" charset="-122"/>
              <a:ea typeface="微软雅黑" pitchFamily="34" charset="-122"/>
            </a:endParaRPr>
          </a:p>
        </p:txBody>
      </p:sp>
      <p:pic>
        <p:nvPicPr>
          <p:cNvPr id="5" name="图片 8"/>
          <p:cNvPicPr>
            <a:picLocks noChangeAspect="1"/>
          </p:cNvPicPr>
          <p:nvPr/>
        </p:nvPicPr>
        <p:blipFill>
          <a:blip r:embed="rId1" cstate="print"/>
          <a:srcRect/>
          <a:stretch>
            <a:fillRect/>
          </a:stretch>
        </p:blipFill>
        <p:spPr bwMode="auto">
          <a:xfrm>
            <a:off x="6598332" y="1338644"/>
            <a:ext cx="2204785" cy="4834672"/>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a:stretch>
            <a:fillRect/>
          </a:stretch>
        </p:blipFill>
        <p:spPr bwMode="auto">
          <a:xfrm>
            <a:off x="2928774" y="3571889"/>
            <a:ext cx="1080120" cy="1422597"/>
          </a:xfrm>
          <a:prstGeom prst="rect">
            <a:avLst/>
          </a:prstGeom>
          <a:noFill/>
          <a:ln w="9525">
            <a:noFill/>
            <a:miter lim="800000"/>
            <a:headEnd/>
            <a:tailEnd/>
          </a:ln>
        </p:spPr>
      </p:pic>
      <p:sp>
        <p:nvSpPr>
          <p:cNvPr id="7" name="TextBox 17"/>
          <p:cNvSpPr txBox="1"/>
          <p:nvPr/>
        </p:nvSpPr>
        <p:spPr>
          <a:xfrm>
            <a:off x="2640745" y="5108064"/>
            <a:ext cx="1792345" cy="338488"/>
          </a:xfrm>
          <a:prstGeom prst="rect">
            <a:avLst/>
          </a:prstGeom>
          <a:noFill/>
        </p:spPr>
        <p:txBody>
          <a:bodyPr wrap="none" lIns="91374" tIns="45687" rIns="91374" bIns="45687" rtlCol="0">
            <a:spAutoFit/>
          </a:bodyPr>
          <a:lstStyle/>
          <a:p>
            <a:r>
              <a:rPr lang="zh-CN" altLang="en-US" sz="1600" dirty="0" smtClean="0">
                <a:latin typeface="微软雅黑" pitchFamily="34" charset="-122"/>
                <a:ea typeface="微软雅黑" pitchFamily="34" charset="-122"/>
              </a:rPr>
              <a:t>启动南方周末</a:t>
            </a:r>
            <a:r>
              <a:rPr lang="en-US" altLang="zh-CN" sz="1600" dirty="0" smtClean="0">
                <a:latin typeface="微软雅黑" pitchFamily="34" charset="-122"/>
                <a:ea typeface="微软雅黑" pitchFamily="34" charset="-122"/>
              </a:rPr>
              <a:t>app</a:t>
            </a:r>
            <a:endParaRPr lang="zh-CN" altLang="en-US" sz="1600" dirty="0">
              <a:latin typeface="微软雅黑" pitchFamily="34" charset="-122"/>
              <a:ea typeface="微软雅黑" pitchFamily="34" charset="-122"/>
            </a:endParaRPr>
          </a:p>
        </p:txBody>
      </p:sp>
      <p:sp>
        <p:nvSpPr>
          <p:cNvPr id="8" name="右箭头 7"/>
          <p:cNvSpPr/>
          <p:nvPr/>
        </p:nvSpPr>
        <p:spPr>
          <a:xfrm>
            <a:off x="4872990" y="3763910"/>
            <a:ext cx="1224136" cy="10561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7" rIns="91374" bIns="45687"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97912" y="1660715"/>
            <a:ext cx="1613572" cy="523154"/>
          </a:xfrm>
          <a:prstGeom prst="rect">
            <a:avLst/>
          </a:prstGeom>
        </p:spPr>
        <p:txBody>
          <a:bodyPr wrap="square" lIns="91374" tIns="45687" rIns="91374" bIns="45687">
            <a:spAutoFit/>
          </a:bodyPr>
          <a:lstStyle/>
          <a:p>
            <a:r>
              <a:rPr lang="zh-CN" altLang="en-US" sz="2800" dirty="0" smtClean="0">
                <a:latin typeface="微软雅黑" pitchFamily="34" charset="-122"/>
                <a:ea typeface="微软雅黑" pitchFamily="34" charset="-122"/>
              </a:rPr>
              <a:t>“涂一涂”</a:t>
            </a:r>
            <a:endParaRPr lang="zh-CN" altLang="en-US" sz="2800" dirty="0"/>
          </a:p>
        </p:txBody>
      </p:sp>
      <p:sp>
        <p:nvSpPr>
          <p:cNvPr id="3" name="矩形 2"/>
          <p:cNvSpPr/>
          <p:nvPr/>
        </p:nvSpPr>
        <p:spPr>
          <a:xfrm>
            <a:off x="6797912" y="2422719"/>
            <a:ext cx="3106034" cy="1569594"/>
          </a:xfrm>
          <a:prstGeom prst="rect">
            <a:avLst/>
          </a:prstGeom>
        </p:spPr>
        <p:txBody>
          <a:bodyPr wrap="square" lIns="91374" tIns="45687" rIns="91374" bIns="45687">
            <a:spAutoFit/>
          </a:bodyPr>
          <a:lstStyle/>
          <a:p>
            <a:pPr>
              <a:lnSpc>
                <a:spcPct val="150000"/>
              </a:lnSpc>
            </a:pPr>
            <a:r>
              <a:rPr lang="zh-CN" altLang="en-US" sz="1600" dirty="0" smtClean="0">
                <a:latin typeface="微软雅黑" pitchFamily="34" charset="-122"/>
                <a:ea typeface="微软雅黑" pitchFamily="34" charset="-122"/>
              </a:rPr>
              <a:t>用户通过涂抹</a:t>
            </a:r>
            <a:r>
              <a:rPr lang="en-US" altLang="zh-CN" sz="1600" dirty="0" smtClean="0">
                <a:latin typeface="微软雅黑" pitchFamily="34" charset="-122"/>
                <a:ea typeface="微软雅黑" pitchFamily="34" charset="-122"/>
              </a:rPr>
              <a:t>banner</a:t>
            </a:r>
            <a:r>
              <a:rPr lang="zh-CN" altLang="en-US" sz="1600" dirty="0" smtClean="0">
                <a:latin typeface="微软雅黑" pitchFamily="34" charset="-122"/>
                <a:ea typeface="微软雅黑" pitchFamily="34" charset="-122"/>
              </a:rPr>
              <a:t>可进入广告，也可以进入</a:t>
            </a:r>
            <a:r>
              <a:rPr lang="en-US" altLang="zh-CN" sz="1600" dirty="0" smtClean="0">
                <a:latin typeface="微软雅黑" pitchFamily="34" charset="-122"/>
                <a:ea typeface="微软雅黑" pitchFamily="34" charset="-122"/>
              </a:rPr>
              <a:t>banner</a:t>
            </a:r>
            <a:r>
              <a:rPr lang="zh-CN" altLang="en-US" sz="1600" dirty="0" smtClean="0">
                <a:latin typeface="微软雅黑" pitchFamily="34" charset="-122"/>
                <a:ea typeface="微软雅黑" pitchFamily="34" charset="-122"/>
              </a:rPr>
              <a:t>后涂抹图片打开广告。</a:t>
            </a:r>
            <a:endParaRPr lang="en-US" altLang="zh-CN" sz="1600" dirty="0" smtClean="0">
              <a:latin typeface="微软雅黑" pitchFamily="34" charset="-122"/>
              <a:ea typeface="微软雅黑" pitchFamily="34" charset="-122"/>
            </a:endParaRPr>
          </a:p>
          <a:p>
            <a:pPr>
              <a:lnSpc>
                <a:spcPct val="150000"/>
              </a:lnSpc>
            </a:pPr>
            <a:endParaRPr lang="en-US" altLang="zh-CN" sz="1600" dirty="0" smtClean="0">
              <a:latin typeface="微软雅黑" pitchFamily="34" charset="-122"/>
              <a:ea typeface="微软雅黑" pitchFamily="34" charset="-122"/>
            </a:endParaRPr>
          </a:p>
        </p:txBody>
      </p:sp>
      <p:grpSp>
        <p:nvGrpSpPr>
          <p:cNvPr id="4" name="组合 24"/>
          <p:cNvGrpSpPr/>
          <p:nvPr/>
        </p:nvGrpSpPr>
        <p:grpSpPr>
          <a:xfrm>
            <a:off x="4011830" y="1663112"/>
            <a:ext cx="2000264" cy="4484287"/>
            <a:chOff x="3500430" y="-173459"/>
            <a:chExt cx="2286016" cy="4270747"/>
          </a:xfrm>
        </p:grpSpPr>
        <p:pic>
          <p:nvPicPr>
            <p:cNvPr id="5" name="图片 4"/>
            <p:cNvPicPr>
              <a:picLocks noChangeAspect="1"/>
            </p:cNvPicPr>
            <p:nvPr/>
          </p:nvPicPr>
          <p:blipFill>
            <a:blip r:embed="rId1" cstate="email"/>
            <a:srcRect/>
            <a:stretch>
              <a:fillRect/>
            </a:stretch>
          </p:blipFill>
          <p:spPr bwMode="auto">
            <a:xfrm>
              <a:off x="3500430" y="-173459"/>
              <a:ext cx="2286016" cy="4270747"/>
            </a:xfrm>
            <a:prstGeom prst="rect">
              <a:avLst/>
            </a:prstGeom>
            <a:noFill/>
            <a:ln w="9525">
              <a:noFill/>
              <a:miter lim="800000"/>
              <a:headEnd/>
              <a:tailEnd/>
            </a:ln>
          </p:spPr>
        </p:pic>
        <p:pic>
          <p:nvPicPr>
            <p:cNvPr id="6" name="Picture 2" descr="C:\Users\zhangwen\Desktop\IMG_4783.PNG"/>
            <p:cNvPicPr>
              <a:picLocks noChangeAspect="1" noChangeArrowheads="1"/>
            </p:cNvPicPr>
            <p:nvPr/>
          </p:nvPicPr>
          <p:blipFill>
            <a:blip r:embed="rId2" cstate="email"/>
            <a:srcRect b="4176"/>
            <a:stretch>
              <a:fillRect/>
            </a:stretch>
          </p:blipFill>
          <p:spPr bwMode="auto">
            <a:xfrm>
              <a:off x="3714744" y="500048"/>
              <a:ext cx="1879590" cy="2701911"/>
            </a:xfrm>
            <a:prstGeom prst="rect">
              <a:avLst/>
            </a:prstGeom>
            <a:noFill/>
          </p:spPr>
        </p:pic>
      </p:grpSp>
      <p:grpSp>
        <p:nvGrpSpPr>
          <p:cNvPr id="7" name="组合 7"/>
          <p:cNvGrpSpPr/>
          <p:nvPr/>
        </p:nvGrpSpPr>
        <p:grpSpPr>
          <a:xfrm>
            <a:off x="1225748" y="1663110"/>
            <a:ext cx="2000264" cy="4457731"/>
            <a:chOff x="500034" y="1414456"/>
            <a:chExt cx="2000264" cy="3343298"/>
          </a:xfrm>
        </p:grpSpPr>
        <p:pic>
          <p:nvPicPr>
            <p:cNvPr id="8" name="Picture 2" descr="E:\NEW\X 学习资料\制图(1)\803.png"/>
            <p:cNvPicPr>
              <a:picLocks noChangeAspect="1" noChangeArrowheads="1"/>
            </p:cNvPicPr>
            <p:nvPr/>
          </p:nvPicPr>
          <p:blipFill>
            <a:blip r:embed="rId3" cstate="email"/>
            <a:srcRect/>
            <a:stretch>
              <a:fillRect/>
            </a:stretch>
          </p:blipFill>
          <p:spPr bwMode="auto">
            <a:xfrm>
              <a:off x="500034" y="1414456"/>
              <a:ext cx="2000264" cy="3343298"/>
            </a:xfrm>
            <a:prstGeom prst="rect">
              <a:avLst/>
            </a:prstGeom>
            <a:noFill/>
            <a:ln w="9525">
              <a:noFill/>
              <a:miter lim="800000"/>
              <a:headEnd/>
              <a:tailEnd/>
            </a:ln>
          </p:spPr>
        </p:pic>
        <p:pic>
          <p:nvPicPr>
            <p:cNvPr id="9" name="Picture 18" descr="C:\Users\hongmeiwang\Desktop\成功案例\14.jpg"/>
            <p:cNvPicPr>
              <a:picLocks noChangeAspect="1" noChangeArrowheads="1"/>
            </p:cNvPicPr>
            <p:nvPr/>
          </p:nvPicPr>
          <p:blipFill>
            <a:blip r:embed="rId4" cstate="email"/>
            <a:srcRect/>
            <a:stretch>
              <a:fillRect/>
            </a:stretch>
          </p:blipFill>
          <p:spPr bwMode="auto">
            <a:xfrm>
              <a:off x="642910" y="1928813"/>
              <a:ext cx="1714512" cy="2237437"/>
            </a:xfrm>
            <a:prstGeom prst="rect">
              <a:avLst/>
            </a:prstGeom>
            <a:noFill/>
            <a:ln w="9525">
              <a:noFill/>
              <a:miter lim="800000"/>
              <a:headEnd/>
              <a:tailEnd/>
            </a:ln>
          </p:spPr>
        </p:pic>
        <p:grpSp>
          <p:nvGrpSpPr>
            <p:cNvPr id="10" name="组合 13"/>
            <p:cNvGrpSpPr/>
            <p:nvPr/>
          </p:nvGrpSpPr>
          <p:grpSpPr>
            <a:xfrm>
              <a:off x="642910" y="3934241"/>
              <a:ext cx="1714512" cy="262652"/>
              <a:chOff x="5572132" y="3714756"/>
              <a:chExt cx="3357554" cy="571504"/>
            </a:xfrm>
          </p:grpSpPr>
          <p:sp>
            <p:nvSpPr>
              <p:cNvPr id="11" name="矩形 10"/>
              <p:cNvSpPr/>
              <p:nvPr/>
            </p:nvSpPr>
            <p:spPr>
              <a:xfrm>
                <a:off x="5572132" y="3714756"/>
                <a:ext cx="3357554" cy="57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 name="Picture 3"/>
              <p:cNvPicPr>
                <a:picLocks noChangeAspect="1" noChangeArrowheads="1"/>
              </p:cNvPicPr>
              <p:nvPr/>
            </p:nvPicPr>
            <p:blipFill>
              <a:blip r:embed="rId5" cstate="email"/>
              <a:srcRect/>
              <a:stretch>
                <a:fillRect/>
              </a:stretch>
            </p:blipFill>
            <p:spPr bwMode="auto">
              <a:xfrm>
                <a:off x="6143636" y="3714756"/>
                <a:ext cx="2214578" cy="571504"/>
              </a:xfrm>
              <a:prstGeom prst="rect">
                <a:avLst/>
              </a:prstGeom>
              <a:noFill/>
              <a:ln w="9525">
                <a:noFill/>
                <a:miter lim="800000"/>
                <a:headEnd/>
                <a:tailEnd/>
              </a:ln>
              <a:effectLst/>
            </p:spPr>
          </p:pic>
        </p:grpSp>
      </p:grpSp>
      <p:sp>
        <p:nvSpPr>
          <p:cNvPr id="13" name="矩形 12"/>
          <p:cNvSpPr/>
          <p:nvPr/>
        </p:nvSpPr>
        <p:spPr>
          <a:xfrm>
            <a:off x="6797913" y="3965777"/>
            <a:ext cx="3106034" cy="1884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27" tIns="45664" rIns="91327" bIns="45664" anchor="ctr"/>
          <a:lstStyle/>
          <a:p>
            <a:pPr>
              <a:defRPr/>
            </a:pPr>
            <a:r>
              <a:rPr lang="zh-CN" altLang="en-US" sz="1200" b="1" dirty="0" smtClean="0">
                <a:solidFill>
                  <a:schemeClr val="tx1"/>
                </a:solidFill>
                <a:latin typeface="微软雅黑" pitchFamily="34" charset="-122"/>
                <a:ea typeface="微软雅黑" pitchFamily="34" charset="-122"/>
              </a:rPr>
              <a:t>广告特色：</a:t>
            </a:r>
            <a:r>
              <a:rPr lang="zh-CN" altLang="en-US" sz="1200" dirty="0" smtClean="0">
                <a:solidFill>
                  <a:schemeClr val="tx1"/>
                </a:solidFill>
                <a:latin typeface="微软雅黑" pitchFamily="34" charset="-122"/>
                <a:ea typeface="微软雅黑" pitchFamily="34" charset="-122"/>
              </a:rPr>
              <a:t>通过“涂抹”屏幕，用户将看到逐渐完整的品牌或产品信息。这种广告形式更活泼，能充分调动用户的好奇心，加深品牌印象。</a:t>
            </a:r>
            <a:endParaRPr lang="zh-CN" altLang="en-US" sz="1200" dirty="0" smtClean="0">
              <a:solidFill>
                <a:schemeClr val="tx1"/>
              </a:solidFill>
              <a:latin typeface="微软雅黑" pitchFamily="34" charset="-122"/>
              <a:ea typeface="微软雅黑" pitchFamily="34" charset="-122"/>
            </a:endParaRPr>
          </a:p>
          <a:p>
            <a:pPr>
              <a:defRPr/>
            </a:pPr>
            <a:endParaRPr lang="en-US" altLang="zh-CN" sz="1600" b="1" dirty="0">
              <a:solidFill>
                <a:schemeClr val="tx1"/>
              </a:solidFill>
              <a:latin typeface="微软雅黑" pitchFamily="34" charset="-122"/>
              <a:ea typeface="微软雅黑" pitchFamily="34" charset="-122"/>
            </a:endParaRPr>
          </a:p>
        </p:txBody>
      </p:sp>
      <p:sp>
        <p:nvSpPr>
          <p:cNvPr id="14" name="右箭头 13"/>
          <p:cNvSpPr/>
          <p:nvPr/>
        </p:nvSpPr>
        <p:spPr>
          <a:xfrm>
            <a:off x="3368888" y="3396673"/>
            <a:ext cx="499496" cy="10561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7" rIns="91374" bIns="45687" rtlCol="0" anchor="ctr"/>
          <a:lstStyle/>
          <a:p>
            <a:pPr algn="ctr"/>
            <a:endParaRPr lang="zh-CN" altLang="en-US">
              <a:solidFill>
                <a:schemeClr val="tx1"/>
              </a:solidFill>
            </a:endParaRPr>
          </a:p>
        </p:txBody>
      </p:sp>
      <p:sp>
        <p:nvSpPr>
          <p:cNvPr id="15" name="文本框 14"/>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特殊类型广告－插屏或</a:t>
            </a:r>
            <a:r>
              <a:rPr kumimoji="1" lang="en-US" altLang="zh-CN" sz="2400" b="1" dirty="0" smtClean="0">
                <a:solidFill>
                  <a:srgbClr val="0269ED"/>
                </a:solidFill>
              </a:rPr>
              <a:t>Banner</a:t>
            </a:r>
            <a:r>
              <a:rPr kumimoji="1" lang="zh-CN" altLang="en-US" sz="2400" b="1" dirty="0" smtClean="0">
                <a:solidFill>
                  <a:srgbClr val="0269ED"/>
                </a:solidFill>
              </a:rPr>
              <a:t>涂抹互动广告</a:t>
            </a:r>
            <a:endParaRPr kumimoji="1" lang="zh-CN" altLang="en-US" sz="2400" b="1" dirty="0">
              <a:solidFill>
                <a:srgbClr val="0269ED"/>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2"/>
          <p:cNvGrpSpPr/>
          <p:nvPr/>
        </p:nvGrpSpPr>
        <p:grpSpPr>
          <a:xfrm>
            <a:off x="1212368" y="1528520"/>
            <a:ext cx="4709460" cy="4320737"/>
            <a:chOff x="428597" y="1000114"/>
            <a:chExt cx="4643469" cy="3747294"/>
          </a:xfrm>
        </p:grpSpPr>
        <p:grpSp>
          <p:nvGrpSpPr>
            <p:cNvPr id="5" name="组合 25"/>
            <p:cNvGrpSpPr/>
            <p:nvPr/>
          </p:nvGrpSpPr>
          <p:grpSpPr>
            <a:xfrm>
              <a:off x="428597" y="1000114"/>
              <a:ext cx="2071701" cy="3747294"/>
              <a:chOff x="428597" y="1000114"/>
              <a:chExt cx="2071701" cy="3747294"/>
            </a:xfrm>
          </p:grpSpPr>
          <p:pic>
            <p:nvPicPr>
              <p:cNvPr id="20" name="Picture 2" descr="E:\NEW\X 学习资料\制图(1)\803.png"/>
              <p:cNvPicPr>
                <a:picLocks noChangeAspect="1" noChangeArrowheads="1"/>
              </p:cNvPicPr>
              <p:nvPr/>
            </p:nvPicPr>
            <p:blipFill>
              <a:blip r:embed="rId1" cstate="email"/>
              <a:srcRect/>
              <a:stretch>
                <a:fillRect/>
              </a:stretch>
            </p:blipFill>
            <p:spPr bwMode="auto">
              <a:xfrm>
                <a:off x="428597" y="1000114"/>
                <a:ext cx="2071701" cy="3747294"/>
              </a:xfrm>
              <a:prstGeom prst="rect">
                <a:avLst/>
              </a:prstGeom>
              <a:noFill/>
              <a:ln w="9525">
                <a:noFill/>
                <a:miter lim="800000"/>
                <a:headEnd/>
                <a:tailEnd/>
              </a:ln>
            </p:spPr>
          </p:pic>
          <p:pic>
            <p:nvPicPr>
              <p:cNvPr id="21" name="Picture 2" descr="D:\工作\项目\快消\KFC\新建文件夹\墨迹天气.png"/>
              <p:cNvPicPr>
                <a:picLocks noChangeAspect="1" noChangeArrowheads="1"/>
              </p:cNvPicPr>
              <p:nvPr/>
            </p:nvPicPr>
            <p:blipFill>
              <a:blip r:embed="rId2" cstate="email"/>
              <a:srcRect/>
              <a:stretch>
                <a:fillRect/>
              </a:stretch>
            </p:blipFill>
            <p:spPr bwMode="auto">
              <a:xfrm>
                <a:off x="571472" y="1643056"/>
                <a:ext cx="1785950" cy="2448650"/>
              </a:xfrm>
              <a:prstGeom prst="rect">
                <a:avLst/>
              </a:prstGeom>
              <a:noFill/>
            </p:spPr>
          </p:pic>
          <p:pic>
            <p:nvPicPr>
              <p:cNvPr id="22" name="Picture 2"/>
              <p:cNvPicPr>
                <a:picLocks noChangeAspect="1" noChangeArrowheads="1"/>
              </p:cNvPicPr>
              <p:nvPr/>
            </p:nvPicPr>
            <p:blipFill>
              <a:blip r:embed="rId3" cstate="email"/>
              <a:srcRect/>
              <a:stretch>
                <a:fillRect/>
              </a:stretch>
            </p:blipFill>
            <p:spPr bwMode="auto">
              <a:xfrm>
                <a:off x="571472" y="3584861"/>
                <a:ext cx="1785950" cy="272773"/>
              </a:xfrm>
              <a:prstGeom prst="rect">
                <a:avLst/>
              </a:prstGeom>
              <a:noFill/>
              <a:ln w="9525">
                <a:noFill/>
                <a:miter lim="800000"/>
                <a:headEnd/>
                <a:tailEnd/>
              </a:ln>
              <a:effectLst/>
            </p:spPr>
          </p:pic>
        </p:grpSp>
        <p:grpSp>
          <p:nvGrpSpPr>
            <p:cNvPr id="6" name="组合 34"/>
            <p:cNvGrpSpPr/>
            <p:nvPr/>
          </p:nvGrpSpPr>
          <p:grpSpPr>
            <a:xfrm>
              <a:off x="3000365" y="1000114"/>
              <a:ext cx="2071701" cy="3747294"/>
              <a:chOff x="2714612" y="1000114"/>
              <a:chExt cx="2071701" cy="3747294"/>
            </a:xfrm>
          </p:grpSpPr>
          <p:pic>
            <p:nvPicPr>
              <p:cNvPr id="8" name="Picture 2" descr="E:\NEW\X 学习资料\制图(1)\803.png"/>
              <p:cNvPicPr>
                <a:picLocks noChangeAspect="1" noChangeArrowheads="1"/>
              </p:cNvPicPr>
              <p:nvPr/>
            </p:nvPicPr>
            <p:blipFill>
              <a:blip r:embed="rId1" cstate="email"/>
              <a:srcRect/>
              <a:stretch>
                <a:fillRect/>
              </a:stretch>
            </p:blipFill>
            <p:spPr bwMode="auto">
              <a:xfrm>
                <a:off x="2714612" y="1000114"/>
                <a:ext cx="2071701" cy="3747294"/>
              </a:xfrm>
              <a:prstGeom prst="rect">
                <a:avLst/>
              </a:prstGeom>
              <a:noFill/>
              <a:ln w="9525">
                <a:noFill/>
                <a:miter lim="800000"/>
                <a:headEnd/>
                <a:tailEnd/>
              </a:ln>
            </p:spPr>
          </p:pic>
          <p:pic>
            <p:nvPicPr>
              <p:cNvPr id="9" name="Picture 2" descr="D:\工作\项目\快消\KFC\新建文件夹\墨迹天气.png"/>
              <p:cNvPicPr>
                <a:picLocks noChangeAspect="1" noChangeArrowheads="1"/>
              </p:cNvPicPr>
              <p:nvPr/>
            </p:nvPicPr>
            <p:blipFill>
              <a:blip r:embed="rId2" cstate="email"/>
              <a:srcRect/>
              <a:stretch>
                <a:fillRect/>
              </a:stretch>
            </p:blipFill>
            <p:spPr bwMode="auto">
              <a:xfrm>
                <a:off x="2857488" y="1643056"/>
                <a:ext cx="1785950" cy="2448650"/>
              </a:xfrm>
              <a:prstGeom prst="rect">
                <a:avLst/>
              </a:prstGeom>
              <a:noFill/>
            </p:spPr>
          </p:pic>
          <p:grpSp>
            <p:nvGrpSpPr>
              <p:cNvPr id="10" name="组合 33"/>
              <p:cNvGrpSpPr/>
              <p:nvPr/>
            </p:nvGrpSpPr>
            <p:grpSpPr>
              <a:xfrm>
                <a:off x="3000364" y="2143122"/>
                <a:ext cx="1428760" cy="1601289"/>
                <a:chOff x="3000364" y="2143122"/>
                <a:chExt cx="1428760" cy="1601289"/>
              </a:xfrm>
            </p:grpSpPr>
            <p:pic>
              <p:nvPicPr>
                <p:cNvPr id="11" name="Picture 3" descr="C:\Users\zhangwen\Desktop\未标题-2.png"/>
                <p:cNvPicPr>
                  <a:picLocks noChangeAspect="1" noChangeArrowheads="1"/>
                </p:cNvPicPr>
                <p:nvPr/>
              </p:nvPicPr>
              <p:blipFill>
                <a:blip r:embed="rId4" cstate="email"/>
                <a:srcRect/>
                <a:stretch>
                  <a:fillRect/>
                </a:stretch>
              </p:blipFill>
              <p:spPr bwMode="auto">
                <a:xfrm>
                  <a:off x="3357554" y="3357568"/>
                  <a:ext cx="277738" cy="273593"/>
                </a:xfrm>
                <a:prstGeom prst="rect">
                  <a:avLst/>
                </a:prstGeom>
                <a:noFill/>
              </p:spPr>
            </p:pic>
            <p:pic>
              <p:nvPicPr>
                <p:cNvPr id="12" name="Picture 4" descr="C:\Users\zhangwen\Desktop\2.png"/>
                <p:cNvPicPr>
                  <a:picLocks noChangeAspect="1" noChangeArrowheads="1"/>
                </p:cNvPicPr>
                <p:nvPr/>
              </p:nvPicPr>
              <p:blipFill>
                <a:blip r:embed="rId5" cstate="email"/>
                <a:srcRect/>
                <a:stretch>
                  <a:fillRect/>
                </a:stretch>
              </p:blipFill>
              <p:spPr bwMode="auto">
                <a:xfrm>
                  <a:off x="3000364" y="2143122"/>
                  <a:ext cx="458281" cy="458281"/>
                </a:xfrm>
                <a:prstGeom prst="rect">
                  <a:avLst/>
                </a:prstGeom>
                <a:noFill/>
              </p:spPr>
            </p:pic>
            <p:pic>
              <p:nvPicPr>
                <p:cNvPr id="13" name="Picture 4" descr="C:\Users\zhangwen\Desktop\2.png"/>
                <p:cNvPicPr>
                  <a:picLocks noChangeAspect="1" noChangeArrowheads="1"/>
                </p:cNvPicPr>
                <p:nvPr/>
              </p:nvPicPr>
              <p:blipFill>
                <a:blip r:embed="rId6" cstate="email"/>
                <a:srcRect/>
                <a:stretch>
                  <a:fillRect/>
                </a:stretch>
              </p:blipFill>
              <p:spPr bwMode="auto">
                <a:xfrm>
                  <a:off x="3428992" y="2643188"/>
                  <a:ext cx="357190" cy="357190"/>
                </a:xfrm>
                <a:prstGeom prst="rect">
                  <a:avLst/>
                </a:prstGeom>
                <a:noFill/>
              </p:spPr>
            </p:pic>
            <p:pic>
              <p:nvPicPr>
                <p:cNvPr id="14" name="Picture 3" descr="C:\Users\zhangwen\Desktop\未标题-2.png"/>
                <p:cNvPicPr>
                  <a:picLocks noChangeAspect="1" noChangeArrowheads="1"/>
                </p:cNvPicPr>
                <p:nvPr/>
              </p:nvPicPr>
              <p:blipFill>
                <a:blip r:embed="rId7" cstate="email"/>
                <a:srcRect/>
                <a:stretch>
                  <a:fillRect/>
                </a:stretch>
              </p:blipFill>
              <p:spPr bwMode="auto">
                <a:xfrm>
                  <a:off x="4000496" y="2571750"/>
                  <a:ext cx="428628" cy="422231"/>
                </a:xfrm>
                <a:prstGeom prst="rect">
                  <a:avLst/>
                </a:prstGeom>
                <a:noFill/>
              </p:spPr>
            </p:pic>
            <p:pic>
              <p:nvPicPr>
                <p:cNvPr id="15" name="Picture 3" descr="C:\Users\zhangwen\Desktop\未标题-2.png"/>
                <p:cNvPicPr>
                  <a:picLocks noChangeAspect="1" noChangeArrowheads="1"/>
                </p:cNvPicPr>
                <p:nvPr/>
              </p:nvPicPr>
              <p:blipFill>
                <a:blip r:embed="rId8" cstate="email"/>
                <a:srcRect/>
                <a:stretch>
                  <a:fillRect/>
                </a:stretch>
              </p:blipFill>
              <p:spPr bwMode="auto">
                <a:xfrm>
                  <a:off x="3643306" y="2214560"/>
                  <a:ext cx="420614" cy="414336"/>
                </a:xfrm>
                <a:prstGeom prst="rect">
                  <a:avLst/>
                </a:prstGeom>
                <a:noFill/>
              </p:spPr>
            </p:pic>
            <p:pic>
              <p:nvPicPr>
                <p:cNvPr id="16" name="Picture 3" descr="C:\Users\zhangwen\Desktop\未标题-2.png"/>
                <p:cNvPicPr>
                  <a:picLocks noChangeAspect="1" noChangeArrowheads="1"/>
                </p:cNvPicPr>
                <p:nvPr/>
              </p:nvPicPr>
              <p:blipFill>
                <a:blip r:embed="rId9" cstate="email"/>
                <a:srcRect/>
                <a:stretch>
                  <a:fillRect/>
                </a:stretch>
              </p:blipFill>
              <p:spPr bwMode="auto">
                <a:xfrm>
                  <a:off x="3643306" y="3071816"/>
                  <a:ext cx="358272" cy="352925"/>
                </a:xfrm>
                <a:prstGeom prst="rect">
                  <a:avLst/>
                </a:prstGeom>
                <a:noFill/>
              </p:spPr>
            </p:pic>
            <p:pic>
              <p:nvPicPr>
                <p:cNvPr id="17" name="Picture 4" descr="C:\Users\zhangwen\Desktop\2.png"/>
                <p:cNvPicPr>
                  <a:picLocks noChangeAspect="1" noChangeArrowheads="1"/>
                </p:cNvPicPr>
                <p:nvPr/>
              </p:nvPicPr>
              <p:blipFill>
                <a:blip r:embed="rId10" cstate="email"/>
                <a:srcRect/>
                <a:stretch>
                  <a:fillRect/>
                </a:stretch>
              </p:blipFill>
              <p:spPr bwMode="auto">
                <a:xfrm>
                  <a:off x="3857620" y="3500444"/>
                  <a:ext cx="243967" cy="243967"/>
                </a:xfrm>
                <a:prstGeom prst="rect">
                  <a:avLst/>
                </a:prstGeom>
                <a:noFill/>
              </p:spPr>
            </p:pic>
            <p:pic>
              <p:nvPicPr>
                <p:cNvPr id="18" name="Picture 4" descr="C:\Users\zhangwen\Desktop\2.png"/>
                <p:cNvPicPr>
                  <a:picLocks noChangeAspect="1" noChangeArrowheads="1"/>
                </p:cNvPicPr>
                <p:nvPr/>
              </p:nvPicPr>
              <p:blipFill>
                <a:blip r:embed="rId11" cstate="email"/>
                <a:srcRect/>
                <a:stretch>
                  <a:fillRect/>
                </a:stretch>
              </p:blipFill>
              <p:spPr bwMode="auto">
                <a:xfrm>
                  <a:off x="3143240" y="2928940"/>
                  <a:ext cx="315405" cy="315405"/>
                </a:xfrm>
                <a:prstGeom prst="rect">
                  <a:avLst/>
                </a:prstGeom>
                <a:noFill/>
              </p:spPr>
            </p:pic>
            <p:pic>
              <p:nvPicPr>
                <p:cNvPr id="19" name="Picture 4" descr="C:\Users\zhangwen\Desktop\2.png"/>
                <p:cNvPicPr>
                  <a:picLocks noChangeAspect="1" noChangeArrowheads="1"/>
                </p:cNvPicPr>
                <p:nvPr/>
              </p:nvPicPr>
              <p:blipFill>
                <a:blip r:embed="rId6" cstate="email"/>
                <a:srcRect/>
                <a:stretch>
                  <a:fillRect/>
                </a:stretch>
              </p:blipFill>
              <p:spPr bwMode="auto">
                <a:xfrm>
                  <a:off x="4071934" y="3143254"/>
                  <a:ext cx="357190" cy="357190"/>
                </a:xfrm>
                <a:prstGeom prst="rect">
                  <a:avLst/>
                </a:prstGeom>
                <a:noFill/>
              </p:spPr>
            </p:pic>
          </p:grpSp>
        </p:grpSp>
        <p:sp>
          <p:nvSpPr>
            <p:cNvPr id="7" name="右箭头 6"/>
            <p:cNvSpPr/>
            <p:nvPr/>
          </p:nvSpPr>
          <p:spPr>
            <a:xfrm>
              <a:off x="2500298" y="2357436"/>
              <a:ext cx="495837" cy="8164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3" name="图片 22"/>
          <p:cNvPicPr>
            <a:picLocks noChangeAspect="1"/>
          </p:cNvPicPr>
          <p:nvPr/>
        </p:nvPicPr>
        <p:blipFill>
          <a:blip r:embed="rId12" cstate="email"/>
          <a:srcRect/>
          <a:stretch>
            <a:fillRect/>
          </a:stretch>
        </p:blipFill>
        <p:spPr bwMode="auto">
          <a:xfrm>
            <a:off x="9182414" y="1528521"/>
            <a:ext cx="2008099" cy="4465880"/>
          </a:xfrm>
          <a:prstGeom prst="rect">
            <a:avLst/>
          </a:prstGeom>
          <a:noFill/>
          <a:ln w="9525">
            <a:noFill/>
            <a:miter lim="800000"/>
            <a:headEnd/>
            <a:tailEnd/>
          </a:ln>
        </p:spPr>
      </p:pic>
      <p:pic>
        <p:nvPicPr>
          <p:cNvPr id="24" name="Picture 2" descr="E:\NEW\X 学习资料\制图(1)\803.png"/>
          <p:cNvPicPr>
            <a:picLocks noChangeAspect="1" noChangeArrowheads="1"/>
          </p:cNvPicPr>
          <p:nvPr/>
        </p:nvPicPr>
        <p:blipFill>
          <a:blip r:embed="rId13" cstate="email"/>
          <a:srcRect/>
          <a:stretch>
            <a:fillRect/>
          </a:stretch>
        </p:blipFill>
        <p:spPr bwMode="auto">
          <a:xfrm>
            <a:off x="6416733" y="1528523"/>
            <a:ext cx="2043739" cy="4417711"/>
          </a:xfrm>
          <a:prstGeom prst="rect">
            <a:avLst/>
          </a:prstGeom>
          <a:noFill/>
          <a:ln w="9525">
            <a:noFill/>
            <a:miter lim="800000"/>
            <a:headEnd/>
            <a:tailEnd/>
          </a:ln>
        </p:spPr>
      </p:pic>
      <p:pic>
        <p:nvPicPr>
          <p:cNvPr id="25" name="Picture 18" descr="C:\Users\hongmeiwang\Desktop\成功案例\14.jpg"/>
          <p:cNvPicPr>
            <a:picLocks noChangeAspect="1" noChangeArrowheads="1"/>
          </p:cNvPicPr>
          <p:nvPr/>
        </p:nvPicPr>
        <p:blipFill>
          <a:blip r:embed="rId14" cstate="email"/>
          <a:srcRect/>
          <a:stretch>
            <a:fillRect/>
          </a:stretch>
        </p:blipFill>
        <p:spPr bwMode="auto">
          <a:xfrm>
            <a:off x="6558563" y="2213343"/>
            <a:ext cx="1761845" cy="2973457"/>
          </a:xfrm>
          <a:prstGeom prst="rect">
            <a:avLst/>
          </a:prstGeom>
          <a:noFill/>
          <a:ln w="9525">
            <a:noFill/>
            <a:miter lim="800000"/>
            <a:headEnd/>
            <a:tailEnd/>
          </a:ln>
        </p:spPr>
      </p:pic>
      <p:sp>
        <p:nvSpPr>
          <p:cNvPr id="26" name="右箭头 25"/>
          <p:cNvSpPr/>
          <p:nvPr/>
        </p:nvSpPr>
        <p:spPr>
          <a:xfrm>
            <a:off x="8545178" y="3082146"/>
            <a:ext cx="566324" cy="101054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7" name="Picture 1" descr="C:\Users\zhangwen\Documents\Tencent Files\313691829\Image\[SCR80(MD`~5V2]Z_M(AF4X.jpg"/>
          <p:cNvPicPr>
            <a:picLocks noChangeAspect="1" noChangeArrowheads="1"/>
          </p:cNvPicPr>
          <p:nvPr/>
        </p:nvPicPr>
        <p:blipFill>
          <a:blip r:embed="rId15" cstate="email"/>
          <a:srcRect/>
          <a:stretch>
            <a:fillRect/>
          </a:stretch>
        </p:blipFill>
        <p:spPr bwMode="auto">
          <a:xfrm>
            <a:off x="9324238" y="2235427"/>
            <a:ext cx="1723452" cy="2916497"/>
          </a:xfrm>
          <a:prstGeom prst="rect">
            <a:avLst/>
          </a:prstGeom>
          <a:noFill/>
        </p:spPr>
      </p:pic>
      <p:pic>
        <p:nvPicPr>
          <p:cNvPr id="28" name="图片 27"/>
          <p:cNvPicPr>
            <a:picLocks noChangeAspect="1"/>
          </p:cNvPicPr>
          <p:nvPr/>
        </p:nvPicPr>
        <p:blipFill>
          <a:blip r:embed="rId16" cstate="email"/>
          <a:stretch>
            <a:fillRect/>
          </a:stretch>
        </p:blipFill>
        <p:spPr>
          <a:xfrm>
            <a:off x="6558562" y="5023320"/>
            <a:ext cx="1761845" cy="401446"/>
          </a:xfrm>
          <a:prstGeom prst="rect">
            <a:avLst/>
          </a:prstGeom>
        </p:spPr>
      </p:pic>
      <p:sp>
        <p:nvSpPr>
          <p:cNvPr id="29" name="文本框 28"/>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特殊类型广告－插屏或</a:t>
            </a:r>
            <a:r>
              <a:rPr kumimoji="1" lang="en-US" altLang="zh-CN" sz="2400" b="1" dirty="0" smtClean="0">
                <a:solidFill>
                  <a:srgbClr val="0269ED"/>
                </a:solidFill>
              </a:rPr>
              <a:t>Banner</a:t>
            </a:r>
            <a:r>
              <a:rPr kumimoji="1" lang="zh-CN" altLang="en-US" sz="2400" b="1" dirty="0" smtClean="0">
                <a:solidFill>
                  <a:srgbClr val="0269ED"/>
                </a:solidFill>
              </a:rPr>
              <a:t>滑动（摇一摇）广告</a:t>
            </a:r>
            <a:endParaRPr kumimoji="1" lang="zh-CN" altLang="en-US" sz="2400" b="1" dirty="0">
              <a:solidFill>
                <a:srgbClr val="0269ED"/>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其它移动广告－桌面原生广告和锁屏原生广告</a:t>
            </a:r>
            <a:endParaRPr kumimoji="1" lang="zh-CN" altLang="en-US" sz="2400" b="1" dirty="0">
              <a:solidFill>
                <a:srgbClr val="0269ED"/>
              </a:solidFill>
            </a:endParaRPr>
          </a:p>
        </p:txBody>
      </p:sp>
      <p:pic>
        <p:nvPicPr>
          <p:cNvPr id="3" name="图片 2"/>
          <p:cNvPicPr>
            <a:picLocks noChangeAspect="1"/>
          </p:cNvPicPr>
          <p:nvPr/>
        </p:nvPicPr>
        <p:blipFill>
          <a:blip r:embed="rId1" cstate="email"/>
          <a:stretch>
            <a:fillRect/>
          </a:stretch>
        </p:blipFill>
        <p:spPr>
          <a:xfrm>
            <a:off x="1850569" y="1129982"/>
            <a:ext cx="3924890" cy="5210629"/>
          </a:xfrm>
          <a:prstGeom prst="rect">
            <a:avLst/>
          </a:prstGeom>
        </p:spPr>
      </p:pic>
      <p:pic>
        <p:nvPicPr>
          <p:cNvPr id="4" name="图片 3"/>
          <p:cNvPicPr>
            <a:picLocks noChangeAspect="1"/>
          </p:cNvPicPr>
          <p:nvPr/>
        </p:nvPicPr>
        <p:blipFill>
          <a:blip r:embed="rId2"/>
          <a:stretch>
            <a:fillRect/>
          </a:stretch>
        </p:blipFill>
        <p:spPr>
          <a:xfrm>
            <a:off x="7169150" y="1129982"/>
            <a:ext cx="3136900" cy="52324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其它移动广告－游戏原生广告和主题原生广告</a:t>
            </a:r>
            <a:endParaRPr kumimoji="1" lang="zh-CN" altLang="en-US" sz="2400" b="1" dirty="0">
              <a:solidFill>
                <a:srgbClr val="0269ED"/>
              </a:solidFill>
            </a:endParaRPr>
          </a:p>
        </p:txBody>
      </p:sp>
      <p:pic>
        <p:nvPicPr>
          <p:cNvPr id="3" name="图片 2"/>
          <p:cNvPicPr>
            <a:picLocks noChangeAspect="1"/>
          </p:cNvPicPr>
          <p:nvPr/>
        </p:nvPicPr>
        <p:blipFill>
          <a:blip r:embed="rId1"/>
          <a:stretch>
            <a:fillRect/>
          </a:stretch>
        </p:blipFill>
        <p:spPr>
          <a:xfrm>
            <a:off x="1139368" y="1191079"/>
            <a:ext cx="5551717" cy="4846864"/>
          </a:xfrm>
          <a:prstGeom prst="rect">
            <a:avLst/>
          </a:prstGeom>
        </p:spPr>
      </p:pic>
      <p:pic>
        <p:nvPicPr>
          <p:cNvPr id="4" name="图片 3"/>
          <p:cNvPicPr>
            <a:picLocks noChangeAspect="1"/>
          </p:cNvPicPr>
          <p:nvPr/>
        </p:nvPicPr>
        <p:blipFill>
          <a:blip r:embed="rId2"/>
          <a:stretch>
            <a:fillRect/>
          </a:stretch>
        </p:blipFill>
        <p:spPr>
          <a:xfrm>
            <a:off x="7221762" y="1191079"/>
            <a:ext cx="3319298" cy="484686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alphaModFix amt="20000"/>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167086" y="2888343"/>
            <a:ext cx="1480458" cy="1569660"/>
          </a:xfrm>
          <a:prstGeom prst="rect">
            <a:avLst/>
          </a:prstGeom>
          <a:noFill/>
        </p:spPr>
        <p:txBody>
          <a:bodyPr wrap="square" rtlCol="0">
            <a:spAutoFit/>
          </a:bodyPr>
          <a:lstStyle/>
          <a:p>
            <a:r>
              <a:rPr kumimoji="1" lang="zh-CN" altLang="en-US" sz="4800" dirty="0" smtClean="0">
                <a:solidFill>
                  <a:srgbClr val="0269ED"/>
                </a:solidFill>
                <a:latin typeface="Lantinghei SC Demibold" charset="-122"/>
                <a:ea typeface="Lantinghei SC Demibold" charset="-122"/>
                <a:cs typeface="Lantinghei SC Demibold" charset="-122"/>
              </a:rPr>
              <a:t>结束谢谢</a:t>
            </a:r>
            <a:endParaRPr kumimoji="1" lang="zh-CN" altLang="en-US" sz="4800" dirty="0">
              <a:solidFill>
                <a:srgbClr val="0269ED"/>
              </a:solidFill>
              <a:latin typeface="Lantinghei SC Demibold" charset="-122"/>
              <a:ea typeface="Lantinghei SC Demibold" charset="-122"/>
              <a:cs typeface="Lantinghei SC Demibold"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762000" y="905010"/>
          <a:ext cx="10737274" cy="5575190"/>
        </p:xfrm>
        <a:graphic>
          <a:graphicData uri="http://schemas.openxmlformats.org/drawingml/2006/table">
            <a:tbl>
              <a:tblPr firstRow="1" bandRow="1">
                <a:tableStyleId>{5C22544A-7EE6-4342-B048-85BDC9FD1C3A}</a:tableStyleId>
              </a:tblPr>
              <a:tblGrid>
                <a:gridCol w="2744127"/>
                <a:gridCol w="2624509"/>
                <a:gridCol w="2684319"/>
                <a:gridCol w="2684319"/>
              </a:tblGrid>
              <a:tr h="497131">
                <a:tc>
                  <a:txBody>
                    <a:bodyPr/>
                    <a:lstStyle/>
                    <a:p>
                      <a:pPr algn="ctr"/>
                      <a:endParaRPr lang="zh-CN" altLang="en-US" dirty="0"/>
                    </a:p>
                  </a:txBody>
                  <a:tcPr anchor="ctr"/>
                </a:tc>
                <a:tc>
                  <a:txBody>
                    <a:bodyPr/>
                    <a:lstStyle/>
                    <a:p>
                      <a:pPr algn="ctr"/>
                      <a:r>
                        <a:rPr lang="zh-CN" altLang="en-US" dirty="0" smtClean="0"/>
                        <a:t>合约广告</a:t>
                      </a:r>
                      <a:endParaRPr lang="zh-CN" altLang="en-US" dirty="0"/>
                    </a:p>
                  </a:txBody>
                  <a:tcPr anchor="ctr"/>
                </a:tc>
                <a:tc>
                  <a:txBody>
                    <a:bodyPr/>
                    <a:lstStyle/>
                    <a:p>
                      <a:pPr algn="ctr"/>
                      <a:r>
                        <a:rPr lang="zh-CN" altLang="en-US" dirty="0" smtClean="0"/>
                        <a:t>竞价广告</a:t>
                      </a:r>
                      <a:endParaRPr lang="zh-CN" altLang="en-US" dirty="0"/>
                    </a:p>
                  </a:txBody>
                  <a:tcPr anchor="ctr"/>
                </a:tc>
                <a:tc>
                  <a:txBody>
                    <a:bodyPr/>
                    <a:lstStyle/>
                    <a:p>
                      <a:pPr algn="ctr"/>
                      <a:r>
                        <a:rPr lang="zh-CN" altLang="en-US" dirty="0" smtClean="0"/>
                        <a:t>实时竞价广告</a:t>
                      </a:r>
                      <a:endParaRPr lang="zh-CN" altLang="en-US" dirty="0"/>
                    </a:p>
                  </a:txBody>
                  <a:tcPr anchor="ctr"/>
                </a:tc>
              </a:tr>
              <a:tr h="1157442">
                <a:tc>
                  <a:txBody>
                    <a:bodyPr/>
                    <a:lstStyle/>
                    <a:p>
                      <a:pPr algn="ctr"/>
                      <a:r>
                        <a:rPr lang="zh-CN" altLang="en-US" dirty="0" smtClean="0"/>
                        <a:t>交易类型</a:t>
                      </a:r>
                      <a:endParaRPr lang="zh-CN" altLang="en-US" dirty="0"/>
                    </a:p>
                  </a:txBody>
                  <a:tcPr anchor="ctr"/>
                </a:tc>
                <a:tc>
                  <a:txBody>
                    <a:bodyPr/>
                    <a:lstStyle/>
                    <a:p>
                      <a:pPr algn="ctr"/>
                      <a:r>
                        <a:rPr lang="en-US" altLang="zh-CN" dirty="0" smtClean="0"/>
                        <a:t>CPT</a:t>
                      </a:r>
                      <a:r>
                        <a:rPr lang="zh-CN" altLang="en-US" dirty="0" smtClean="0"/>
                        <a:t>／</a:t>
                      </a:r>
                      <a:r>
                        <a:rPr lang="en-US" altLang="zh-CN" dirty="0" smtClean="0"/>
                        <a:t>CPM</a:t>
                      </a:r>
                      <a:endParaRPr lang="zh-CN" altLang="en-US" dirty="0" smtClean="0"/>
                    </a:p>
                    <a:p>
                      <a:pPr algn="ctr"/>
                      <a:r>
                        <a:rPr lang="zh-CN" altLang="en-US" dirty="0" smtClean="0"/>
                        <a:t>担保流量</a:t>
                      </a:r>
                      <a:endParaRPr lang="zh-CN" altLang="en-US" dirty="0" smtClean="0"/>
                    </a:p>
                    <a:p>
                      <a:pPr algn="ctr"/>
                      <a:r>
                        <a:rPr lang="zh-CN" altLang="en-US" dirty="0" smtClean="0"/>
                        <a:t>独占／非独占</a:t>
                      </a:r>
                      <a:endParaRPr lang="zh-CN" altLang="en-US" dirty="0"/>
                    </a:p>
                  </a:txBody>
                  <a:tcPr anchor="ctr"/>
                </a:tc>
                <a:tc>
                  <a:txBody>
                    <a:bodyPr/>
                    <a:lstStyle/>
                    <a:p>
                      <a:pPr algn="ctr"/>
                      <a:r>
                        <a:rPr lang="en-US" altLang="zh-CN" dirty="0" smtClean="0"/>
                        <a:t>CPM</a:t>
                      </a:r>
                      <a:r>
                        <a:rPr lang="zh-CN" altLang="en-US" dirty="0" smtClean="0"/>
                        <a:t>／</a:t>
                      </a:r>
                      <a:r>
                        <a:rPr lang="en-US" altLang="zh-CN" dirty="0" smtClean="0"/>
                        <a:t>CPC</a:t>
                      </a:r>
                      <a:endParaRPr lang="zh-CN" altLang="en-US" dirty="0" smtClean="0"/>
                    </a:p>
                    <a:p>
                      <a:pPr algn="ctr"/>
                      <a:r>
                        <a:rPr lang="zh-CN" altLang="en-US" dirty="0" smtClean="0"/>
                        <a:t>非担保</a:t>
                      </a:r>
                      <a:endParaRPr lang="zh-CN" altLang="en-US" dirty="0" smtClean="0"/>
                    </a:p>
                    <a:p>
                      <a:pPr algn="ctr"/>
                      <a:r>
                        <a:rPr lang="zh-CN" altLang="en-US" dirty="0" smtClean="0"/>
                        <a:t>非独占</a:t>
                      </a:r>
                      <a:endParaRPr lang="zh-CN" altLang="en-US" dirty="0"/>
                    </a:p>
                  </a:txBody>
                  <a:tcPr anchor="ctr"/>
                </a:tc>
                <a:tc>
                  <a:txBody>
                    <a:bodyPr/>
                    <a:lstStyle/>
                    <a:p>
                      <a:pPr algn="ctr"/>
                      <a:r>
                        <a:rPr lang="en-US" altLang="zh-CN" dirty="0" smtClean="0"/>
                        <a:t>CPM</a:t>
                      </a:r>
                      <a:r>
                        <a:rPr lang="zh-CN" altLang="en-US" dirty="0" smtClean="0"/>
                        <a:t>／</a:t>
                      </a:r>
                      <a:r>
                        <a:rPr lang="en-US" altLang="zh-CN" dirty="0" smtClean="0"/>
                        <a:t>CPC</a:t>
                      </a:r>
                      <a:r>
                        <a:rPr lang="zh-CN" altLang="en-US" dirty="0" smtClean="0"/>
                        <a:t>／</a:t>
                      </a:r>
                      <a:r>
                        <a:rPr lang="en-US" altLang="zh-CN" dirty="0" smtClean="0"/>
                        <a:t>CPA</a:t>
                      </a:r>
                      <a:r>
                        <a:rPr lang="zh-CN" altLang="en-US" dirty="0" smtClean="0"/>
                        <a:t>／</a:t>
                      </a:r>
                      <a:r>
                        <a:rPr lang="en-US" altLang="zh-CN" dirty="0" smtClean="0"/>
                        <a:t>CPS</a:t>
                      </a:r>
                      <a:endParaRPr lang="zh-CN" altLang="en-US" dirty="0" smtClean="0"/>
                    </a:p>
                    <a:p>
                      <a:pPr algn="ctr"/>
                      <a:r>
                        <a:rPr lang="zh-CN" altLang="en-US" dirty="0" smtClean="0"/>
                        <a:t>非担保</a:t>
                      </a:r>
                      <a:endParaRPr lang="zh-CN" altLang="en-US" dirty="0" smtClean="0"/>
                    </a:p>
                    <a:p>
                      <a:pPr algn="ctr"/>
                      <a:r>
                        <a:rPr lang="zh-CN" altLang="en-US" dirty="0" smtClean="0"/>
                        <a:t>非独占</a:t>
                      </a:r>
                      <a:endParaRPr lang="zh-CN" altLang="en-US" dirty="0" smtClean="0"/>
                    </a:p>
                    <a:p>
                      <a:pPr algn="ctr"/>
                      <a:r>
                        <a:rPr lang="en-US" altLang="zh-CN" dirty="0" smtClean="0"/>
                        <a:t>RTB</a:t>
                      </a:r>
                      <a:r>
                        <a:rPr lang="zh-CN" altLang="en-US" dirty="0" smtClean="0"/>
                        <a:t>／</a:t>
                      </a:r>
                      <a:r>
                        <a:rPr lang="en-US" altLang="zh-CN" dirty="0" smtClean="0"/>
                        <a:t>PMP</a:t>
                      </a:r>
                      <a:endParaRPr lang="zh-CN" altLang="en-US" dirty="0"/>
                    </a:p>
                  </a:txBody>
                  <a:tcPr anchor="ctr"/>
                </a:tc>
              </a:tr>
              <a:tr h="623238">
                <a:tc>
                  <a:txBody>
                    <a:bodyPr/>
                    <a:lstStyle/>
                    <a:p>
                      <a:pPr algn="ctr"/>
                      <a:r>
                        <a:rPr lang="zh-CN" altLang="en-US" dirty="0" smtClean="0"/>
                        <a:t>广告投放方式</a:t>
                      </a:r>
                      <a:endParaRPr lang="zh-CN" altLang="en-US" dirty="0"/>
                    </a:p>
                  </a:txBody>
                  <a:tcPr anchor="ctr"/>
                </a:tc>
                <a:tc>
                  <a:txBody>
                    <a:bodyPr/>
                    <a:lstStyle/>
                    <a:p>
                      <a:pPr algn="ctr"/>
                      <a:r>
                        <a:rPr lang="zh-CN" altLang="en-US" dirty="0" smtClean="0"/>
                        <a:t>广告主将创意提给媒体，由媒体选择展示。</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mtClean="0"/>
                        <a:t>广告主将创意提给媒体，由媒体按竞价选择展示。</a:t>
                      </a:r>
                    </a:p>
                  </a:txBody>
                  <a:tcPr anchor="ctr"/>
                </a:tc>
                <a:tc>
                  <a:txBody>
                    <a:bodyPr/>
                    <a:lstStyle/>
                    <a:p>
                      <a:pPr algn="ctr"/>
                      <a:r>
                        <a:rPr lang="zh-CN" altLang="en-US" dirty="0" smtClean="0"/>
                        <a:t>需求方拥有创意，竞价过程中发送创意。</a:t>
                      </a:r>
                      <a:endParaRPr lang="zh-CN" altLang="en-US" dirty="0"/>
                    </a:p>
                  </a:txBody>
                  <a:tcPr anchor="ctr"/>
                </a:tc>
              </a:tr>
              <a:tr h="1157442">
                <a:tc>
                  <a:txBody>
                    <a:bodyPr/>
                    <a:lstStyle/>
                    <a:p>
                      <a:pPr algn="ctr"/>
                      <a:r>
                        <a:rPr lang="zh-CN" altLang="en-US" dirty="0" smtClean="0"/>
                        <a:t>定向方式</a:t>
                      </a:r>
                      <a:endParaRPr lang="zh-CN" altLang="en-US" dirty="0"/>
                    </a:p>
                  </a:txBody>
                  <a:tcPr anchor="ctr"/>
                </a:tc>
                <a:tc>
                  <a:txBody>
                    <a:bodyPr/>
                    <a:lstStyle/>
                    <a:p>
                      <a:pPr algn="ctr"/>
                      <a:r>
                        <a:rPr lang="zh-CN" altLang="en-US" dirty="0" smtClean="0"/>
                        <a:t>媒体提供粗粒度的人群定向。</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媒体提供细粒度的标签和人群定向，交易单位是按标签和人群的组合流量。</a:t>
                      </a:r>
                    </a:p>
                  </a:txBody>
                  <a:tcPr anchor="ctr"/>
                </a:tc>
                <a:tc>
                  <a:txBody>
                    <a:bodyPr/>
                    <a:lstStyle/>
                    <a:p>
                      <a:pPr algn="ctr"/>
                      <a:r>
                        <a:rPr lang="zh-CN" altLang="en-US" dirty="0" smtClean="0"/>
                        <a:t>需求方拥有极细颗粒度的定向，供给方与中间方都有</a:t>
                      </a:r>
                      <a:r>
                        <a:rPr lang="en-US" altLang="zh-CN" dirty="0" smtClean="0"/>
                        <a:t>DMP</a:t>
                      </a:r>
                      <a:r>
                        <a:rPr lang="zh-CN" altLang="en-US" dirty="0" smtClean="0"/>
                        <a:t>，交易单位是单次展示。</a:t>
                      </a:r>
                      <a:endParaRPr lang="zh-CN" altLang="en-US" dirty="0"/>
                    </a:p>
                  </a:txBody>
                  <a:tcPr anchor="ctr"/>
                </a:tc>
              </a:tr>
              <a:tr h="569146">
                <a:tc>
                  <a:txBody>
                    <a:bodyPr/>
                    <a:lstStyle/>
                    <a:p>
                      <a:pPr algn="ctr"/>
                      <a:r>
                        <a:rPr lang="zh-CN" altLang="en-US" dirty="0" smtClean="0"/>
                        <a:t>广告主与媒体广告位关系</a:t>
                      </a:r>
                      <a:endParaRPr lang="zh-CN" altLang="en-US" dirty="0"/>
                    </a:p>
                  </a:txBody>
                  <a:tcPr anchor="ctr"/>
                </a:tc>
                <a:tc>
                  <a:txBody>
                    <a:bodyPr/>
                    <a:lstStyle/>
                    <a:p>
                      <a:pPr algn="ctr"/>
                      <a:r>
                        <a:rPr lang="zh-CN" altLang="en-US" dirty="0" smtClean="0"/>
                        <a:t>一对一／多对一</a:t>
                      </a:r>
                      <a:endParaRPr lang="zh-CN" altLang="en-US" dirty="0"/>
                    </a:p>
                  </a:txBody>
                  <a:tcPr anchor="ctr"/>
                </a:tc>
                <a:tc>
                  <a:txBody>
                    <a:bodyPr/>
                    <a:lstStyle/>
                    <a:p>
                      <a:pPr algn="ctr"/>
                      <a:r>
                        <a:rPr lang="zh-CN" altLang="en-US" dirty="0" smtClean="0"/>
                        <a:t>多对多</a:t>
                      </a:r>
                      <a:endParaRPr lang="zh-CN" altLang="en-US" dirty="0"/>
                    </a:p>
                  </a:txBody>
                  <a:tcPr anchor="ctr"/>
                </a:tc>
                <a:tc>
                  <a:txBody>
                    <a:bodyPr/>
                    <a:lstStyle/>
                    <a:p>
                      <a:pPr algn="ctr"/>
                      <a:r>
                        <a:rPr lang="zh-CN" altLang="en-US" dirty="0" smtClean="0"/>
                        <a:t>多对多</a:t>
                      </a:r>
                      <a:endParaRPr lang="zh-CN" altLang="en-US" dirty="0"/>
                    </a:p>
                  </a:txBody>
                  <a:tcPr anchor="ctr"/>
                </a:tc>
              </a:tr>
              <a:tr h="497131">
                <a:tc>
                  <a:txBody>
                    <a:bodyPr/>
                    <a:lstStyle/>
                    <a:p>
                      <a:pPr algn="ctr"/>
                      <a:r>
                        <a:rPr lang="zh-CN" altLang="en-US" dirty="0" smtClean="0"/>
                        <a:t>平台（供给方）</a:t>
                      </a:r>
                      <a:endParaRPr lang="zh-CN" altLang="en-US" dirty="0"/>
                    </a:p>
                  </a:txBody>
                  <a:tcPr anchor="ctr"/>
                </a:tc>
                <a:tc>
                  <a:txBody>
                    <a:bodyPr/>
                    <a:lstStyle/>
                    <a:p>
                      <a:pPr algn="ctr"/>
                      <a:r>
                        <a:rPr lang="en-US" altLang="zh-CN" dirty="0" smtClean="0"/>
                        <a:t>SSP</a:t>
                      </a:r>
                      <a:endParaRPr lang="zh-CN" altLang="en-US" dirty="0"/>
                    </a:p>
                  </a:txBody>
                  <a:tcPr anchor="ctr"/>
                </a:tc>
                <a:tc>
                  <a:txBody>
                    <a:bodyPr/>
                    <a:lstStyle/>
                    <a:p>
                      <a:pPr algn="ctr"/>
                      <a:r>
                        <a:rPr lang="en-US" altLang="zh-CN" dirty="0" smtClean="0"/>
                        <a:t>SSP</a:t>
                      </a:r>
                      <a:endParaRPr lang="zh-CN" altLang="en-US" dirty="0"/>
                    </a:p>
                  </a:txBody>
                  <a:tcPr anchor="ctr"/>
                </a:tc>
                <a:tc>
                  <a:txBody>
                    <a:bodyPr/>
                    <a:lstStyle/>
                    <a:p>
                      <a:pPr algn="ctr"/>
                      <a:r>
                        <a:rPr lang="en-US" altLang="zh-CN" dirty="0" smtClean="0"/>
                        <a:t>SSP</a:t>
                      </a:r>
                      <a:endParaRPr lang="zh-CN" altLang="en-US" dirty="0"/>
                    </a:p>
                  </a:txBody>
                  <a:tcPr anchor="ctr"/>
                </a:tc>
              </a:tr>
              <a:tr h="497131">
                <a:tc>
                  <a:txBody>
                    <a:bodyPr/>
                    <a:lstStyle/>
                    <a:p>
                      <a:pPr algn="ctr"/>
                      <a:r>
                        <a:rPr lang="zh-CN" altLang="en-US" dirty="0" smtClean="0"/>
                        <a:t>平台（需求方）</a:t>
                      </a:r>
                      <a:endParaRPr lang="zh-CN" altLang="en-US" dirty="0"/>
                    </a:p>
                  </a:txBody>
                  <a:tcPr anchor="ctr"/>
                </a:tc>
                <a:tc>
                  <a:txBody>
                    <a:bodyPr/>
                    <a:lstStyle/>
                    <a:p>
                      <a:pPr algn="ctr"/>
                      <a:r>
                        <a:rPr lang="zh-CN" altLang="en-US" dirty="0" smtClean="0"/>
                        <a:t>无</a:t>
                      </a:r>
                      <a:endParaRPr lang="zh-CN" altLang="en-US" dirty="0"/>
                    </a:p>
                  </a:txBody>
                  <a:tcPr anchor="ctr"/>
                </a:tc>
                <a:tc>
                  <a:txBody>
                    <a:bodyPr/>
                    <a:lstStyle/>
                    <a:p>
                      <a:pPr algn="ctr"/>
                      <a:r>
                        <a:rPr lang="en-US" altLang="zh-CN" dirty="0" smtClean="0"/>
                        <a:t>TD</a:t>
                      </a:r>
                      <a:r>
                        <a:rPr lang="zh-CN" altLang="en-US" dirty="0" smtClean="0"/>
                        <a:t>／</a:t>
                      </a:r>
                      <a:r>
                        <a:rPr lang="en-US" altLang="zh-CN" dirty="0" smtClean="0"/>
                        <a:t>DSP</a:t>
                      </a:r>
                      <a:endParaRPr lang="zh-CN" altLang="en-US" dirty="0"/>
                    </a:p>
                  </a:txBody>
                  <a:tcPr anchor="ctr"/>
                </a:tc>
                <a:tc>
                  <a:txBody>
                    <a:bodyPr/>
                    <a:lstStyle/>
                    <a:p>
                      <a:pPr algn="ctr"/>
                      <a:r>
                        <a:rPr lang="en-US" altLang="zh-CN" dirty="0" smtClean="0"/>
                        <a:t>DSP</a:t>
                      </a:r>
                      <a:endParaRPr lang="zh-CN" altLang="en-US" dirty="0"/>
                    </a:p>
                  </a:txBody>
                  <a:tcPr anchor="ctr"/>
                </a:tc>
              </a:tr>
              <a:tr h="49713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平台（中间方）</a:t>
                      </a:r>
                    </a:p>
                  </a:txBody>
                  <a:tcPr anchor="ctr"/>
                </a:tc>
                <a:tc>
                  <a:txBody>
                    <a:bodyPr/>
                    <a:lstStyle/>
                    <a:p>
                      <a:pPr algn="ctr"/>
                      <a:r>
                        <a:rPr lang="zh-CN" altLang="en-US" dirty="0" smtClean="0"/>
                        <a:t>无</a:t>
                      </a:r>
                      <a:endParaRPr lang="zh-CN" altLang="en-US" dirty="0"/>
                    </a:p>
                  </a:txBody>
                  <a:tcPr anchor="ctr"/>
                </a:tc>
                <a:tc>
                  <a:txBody>
                    <a:bodyPr/>
                    <a:lstStyle/>
                    <a:p>
                      <a:pPr algn="ctr"/>
                      <a:r>
                        <a:rPr lang="en-US" altLang="zh-CN" dirty="0" smtClean="0"/>
                        <a:t>ADN</a:t>
                      </a:r>
                      <a:endParaRPr lang="zh-CN" altLang="en-US" dirty="0"/>
                    </a:p>
                  </a:txBody>
                  <a:tcPr anchor="ctr"/>
                </a:tc>
                <a:tc>
                  <a:txBody>
                    <a:bodyPr/>
                    <a:lstStyle/>
                    <a:p>
                      <a:pPr algn="ctr"/>
                      <a:r>
                        <a:rPr lang="en-US" altLang="zh-CN" dirty="0" smtClean="0"/>
                        <a:t>ADX</a:t>
                      </a:r>
                      <a:endParaRPr lang="zh-CN" altLang="en-US" dirty="0"/>
                    </a:p>
                  </a:txBody>
                  <a:tcPr anchor="ctr"/>
                </a:tc>
              </a:tr>
            </a:tbl>
          </a:graphicData>
        </a:graphic>
      </p:graphicFrame>
      <p:sp>
        <p:nvSpPr>
          <p:cNvPr id="5" name="文本框 4"/>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程序化广告发展阶段比较</a:t>
            </a:r>
            <a:endParaRPr kumimoji="1" lang="zh-CN" altLang="en-US" sz="2400" b="1" dirty="0">
              <a:solidFill>
                <a:srgbClr val="0269ED"/>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856889" y="905010"/>
            <a:ext cx="7896710" cy="5748805"/>
          </a:xfrm>
          <a:prstGeom prst="rect">
            <a:avLst/>
          </a:prstGeom>
        </p:spPr>
      </p:pic>
      <p:sp>
        <p:nvSpPr>
          <p:cNvPr id="5" name="文本框 4"/>
          <p:cNvSpPr txBox="1"/>
          <p:nvPr/>
        </p:nvSpPr>
        <p:spPr>
          <a:xfrm>
            <a:off x="761999" y="443345"/>
            <a:ext cx="7301346" cy="461665"/>
          </a:xfrm>
          <a:prstGeom prst="rect">
            <a:avLst/>
          </a:prstGeom>
          <a:noFill/>
        </p:spPr>
        <p:txBody>
          <a:bodyPr wrap="square" rtlCol="0">
            <a:spAutoFit/>
          </a:bodyPr>
          <a:lstStyle/>
          <a:p>
            <a:r>
              <a:rPr kumimoji="1" lang="en-US" altLang="zh-CN" sz="2400" b="1" dirty="0" smtClean="0">
                <a:solidFill>
                  <a:srgbClr val="0269ED"/>
                </a:solidFill>
              </a:rPr>
              <a:t>LUMA</a:t>
            </a:r>
            <a:r>
              <a:rPr kumimoji="1" lang="zh-CN" altLang="en-US" sz="2400" b="1" dirty="0" smtClean="0">
                <a:solidFill>
                  <a:srgbClr val="0269ED"/>
                </a:solidFill>
              </a:rPr>
              <a:t>总结的程序购买市场图谱</a:t>
            </a:r>
            <a:endParaRPr kumimoji="1" lang="zh-CN" altLang="en-US" sz="2400" b="1" dirty="0">
              <a:solidFill>
                <a:srgbClr val="0269ED"/>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en-US" altLang="zh-CN" sz="2400" b="1" dirty="0" err="1" smtClean="0">
                <a:solidFill>
                  <a:srgbClr val="0269ED"/>
                </a:solidFill>
              </a:rPr>
              <a:t>RTBChina</a:t>
            </a:r>
            <a:r>
              <a:rPr kumimoji="1" lang="zh-CN" altLang="en-US" sz="2400" b="1" dirty="0" smtClean="0">
                <a:solidFill>
                  <a:srgbClr val="0269ED"/>
                </a:solidFill>
              </a:rPr>
              <a:t>总结的中国程序购买市场图谱</a:t>
            </a:r>
            <a:endParaRPr kumimoji="1" lang="zh-CN" altLang="en-US" sz="2400" b="1" dirty="0">
              <a:solidFill>
                <a:srgbClr val="0269ED"/>
              </a:solidFill>
            </a:endParaRPr>
          </a:p>
        </p:txBody>
      </p:sp>
      <p:pic>
        <p:nvPicPr>
          <p:cNvPr id="5" name="图片 4"/>
          <p:cNvPicPr>
            <a:picLocks noChangeAspect="1"/>
          </p:cNvPicPr>
          <p:nvPr/>
        </p:nvPicPr>
        <p:blipFill>
          <a:blip r:embed="rId1" cstate="email"/>
          <a:stretch>
            <a:fillRect/>
          </a:stretch>
        </p:blipFill>
        <p:spPr>
          <a:xfrm>
            <a:off x="1953491" y="905010"/>
            <a:ext cx="7869382" cy="590203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cstate="email">
            <a:alphaModFix amt="20000"/>
            <a:lum/>
          </a:blip>
          <a:srcRect/>
          <a:stretch>
            <a:fillRect/>
          </a:stretch>
        </a:blipFill>
        <a:effectLst/>
      </p:bgPr>
    </p:bg>
    <p:spTree>
      <p:nvGrpSpPr>
        <p:cNvPr id="1" name=""/>
        <p:cNvGrpSpPr/>
        <p:nvPr/>
      </p:nvGrpSpPr>
      <p:grpSpPr>
        <a:xfrm>
          <a:off x="0" y="0"/>
          <a:ext cx="0" cy="0"/>
          <a:chOff x="0" y="0"/>
          <a:chExt cx="0" cy="0"/>
        </a:xfrm>
      </p:grpSpPr>
      <p:sp>
        <p:nvSpPr>
          <p:cNvPr id="8" name="椭圆 7"/>
          <p:cNvSpPr/>
          <p:nvPr/>
        </p:nvSpPr>
        <p:spPr>
          <a:xfrm>
            <a:off x="4502725" y="1555532"/>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t>1</a:t>
            </a:r>
            <a:endParaRPr kumimoji="1" lang="zh-CN" altLang="en-US" sz="2000" dirty="0"/>
          </a:p>
        </p:txBody>
      </p:sp>
      <p:sp>
        <p:nvSpPr>
          <p:cNvPr id="9" name="可选流程 8"/>
          <p:cNvSpPr/>
          <p:nvPr/>
        </p:nvSpPr>
        <p:spPr>
          <a:xfrm>
            <a:off x="5320143" y="1507041"/>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STSong" charset="-122"/>
                <a:ea typeface="STSong" charset="-122"/>
                <a:cs typeface="STSong" charset="-122"/>
              </a:rPr>
              <a:t>程序化广告简史</a:t>
            </a:r>
          </a:p>
        </p:txBody>
      </p:sp>
      <p:sp>
        <p:nvSpPr>
          <p:cNvPr id="10" name="椭圆 9"/>
          <p:cNvSpPr/>
          <p:nvPr/>
        </p:nvSpPr>
        <p:spPr>
          <a:xfrm>
            <a:off x="4502725" y="2691604"/>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t>2</a:t>
            </a:r>
            <a:endParaRPr kumimoji="1" lang="zh-CN" altLang="en-US" sz="2000" dirty="0"/>
          </a:p>
        </p:txBody>
      </p:sp>
      <p:sp>
        <p:nvSpPr>
          <p:cNvPr id="15" name="可选流程 14"/>
          <p:cNvSpPr/>
          <p:nvPr/>
        </p:nvSpPr>
        <p:spPr>
          <a:xfrm>
            <a:off x="5320143" y="2643113"/>
            <a:ext cx="2521528" cy="554182"/>
          </a:xfrm>
          <a:prstGeom prst="flowChartAlternateProcess">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latin typeface="STSong" charset="-122"/>
                <a:ea typeface="STSong" charset="-122"/>
                <a:cs typeface="STSong" charset="-122"/>
              </a:rPr>
              <a:t>程序化广告概念</a:t>
            </a:r>
          </a:p>
        </p:txBody>
      </p:sp>
      <p:sp>
        <p:nvSpPr>
          <p:cNvPr id="16" name="椭圆 15"/>
          <p:cNvSpPr/>
          <p:nvPr/>
        </p:nvSpPr>
        <p:spPr>
          <a:xfrm>
            <a:off x="4502725" y="3827676"/>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3</a:t>
            </a:r>
            <a:endParaRPr kumimoji="1" lang="zh-CN" altLang="en-US" sz="2000" dirty="0"/>
          </a:p>
        </p:txBody>
      </p:sp>
      <p:sp>
        <p:nvSpPr>
          <p:cNvPr id="17" name="可选流程 16"/>
          <p:cNvSpPr/>
          <p:nvPr/>
        </p:nvSpPr>
        <p:spPr>
          <a:xfrm>
            <a:off x="5320143" y="3779185"/>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术语定义</a:t>
            </a:r>
            <a:endParaRPr kumimoji="1" lang="zh-CN" altLang="en-US" sz="2400" b="1" dirty="0">
              <a:solidFill>
                <a:schemeClr val="tx1"/>
              </a:solidFill>
              <a:latin typeface="STSong" charset="-122"/>
              <a:ea typeface="STSong" charset="-122"/>
              <a:cs typeface="STSong" charset="-122"/>
            </a:endParaRPr>
          </a:p>
        </p:txBody>
      </p:sp>
      <p:sp>
        <p:nvSpPr>
          <p:cNvPr id="18" name="椭圆 17"/>
          <p:cNvSpPr/>
          <p:nvPr/>
        </p:nvSpPr>
        <p:spPr>
          <a:xfrm>
            <a:off x="4502725" y="4963748"/>
            <a:ext cx="443345" cy="457200"/>
          </a:xfrm>
          <a:prstGeom prst="ellipse">
            <a:avLst/>
          </a:prstGeom>
          <a:solidFill>
            <a:srgbClr val="0269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4</a:t>
            </a:r>
            <a:endParaRPr kumimoji="1" lang="zh-CN" altLang="en-US" sz="2000" dirty="0"/>
          </a:p>
        </p:txBody>
      </p:sp>
      <p:sp>
        <p:nvSpPr>
          <p:cNvPr id="19" name="可选流程 18"/>
          <p:cNvSpPr/>
          <p:nvPr/>
        </p:nvSpPr>
        <p:spPr>
          <a:xfrm>
            <a:off x="5320143" y="4915257"/>
            <a:ext cx="2521528" cy="55418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schemeClr val="tx1"/>
                </a:solidFill>
                <a:latin typeface="STSong" charset="-122"/>
                <a:ea typeface="STSong" charset="-122"/>
                <a:cs typeface="STSong" charset="-122"/>
              </a:rPr>
              <a:t>移动广告形式</a:t>
            </a:r>
            <a:endParaRPr kumimoji="1" lang="zh-CN" altLang="en-US" sz="2400" b="1" dirty="0">
              <a:solidFill>
                <a:schemeClr val="tx1"/>
              </a:solidFill>
              <a:latin typeface="STSong" charset="-122"/>
              <a:ea typeface="STSong" charset="-122"/>
              <a:cs typeface="STSong"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程序化广告购买市场发展基础概念</a:t>
            </a:r>
            <a:endParaRPr kumimoji="1" lang="zh-CN" altLang="en-US" sz="2400" b="1" dirty="0">
              <a:solidFill>
                <a:srgbClr val="0269ED"/>
              </a:solidFill>
            </a:endParaRPr>
          </a:p>
        </p:txBody>
      </p:sp>
      <p:sp>
        <p:nvSpPr>
          <p:cNvPr id="4" name="文本框 3"/>
          <p:cNvSpPr txBox="1"/>
          <p:nvPr/>
        </p:nvSpPr>
        <p:spPr>
          <a:xfrm>
            <a:off x="1011382" y="2757055"/>
            <a:ext cx="9850582" cy="646331"/>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出资人、媒体和受众这三者的利益博弈关系是广告活动永远的主线，这一主线将贯穿于商业和产品形态的整个演化过程。</a:t>
            </a:r>
            <a:endParaRPr kumimoji="1" lang="zh-CN" altLang="en-US" dirty="0"/>
          </a:p>
        </p:txBody>
      </p:sp>
      <p:sp>
        <p:nvSpPr>
          <p:cNvPr id="5" name="文本框 4"/>
          <p:cNvSpPr txBox="1"/>
          <p:nvPr/>
        </p:nvSpPr>
        <p:spPr>
          <a:xfrm>
            <a:off x="1011382" y="3980812"/>
            <a:ext cx="9850582" cy="369332"/>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广告市场的经济来源全部来自需求方的，需求方的利益被满足得越好，市场</a:t>
            </a:r>
            <a:r>
              <a:rPr kumimoji="1" lang="zh-CN" altLang="en-US" smtClean="0"/>
              <a:t>的规模就会越大。</a:t>
            </a:r>
            <a:endParaRPr kumimoji="1" lang="zh-CN" altLang="en-US" dirty="0"/>
          </a:p>
        </p:txBody>
      </p:sp>
      <p:sp>
        <p:nvSpPr>
          <p:cNvPr id="6" name="文本框 5"/>
          <p:cNvSpPr txBox="1"/>
          <p:nvPr/>
        </p:nvSpPr>
        <p:spPr>
          <a:xfrm>
            <a:off x="1011382" y="4927570"/>
            <a:ext cx="9850582" cy="646331"/>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按某种市场意图接触相应的人群，进而影响其中的潜在用户，是他们选择广告主产品的几率增加，或者对产品性价比的苛求程度降低，才是广告的根本目的。</a:t>
            </a:r>
            <a:endParaRPr kumimoji="1" lang="zh-CN" altLang="en-US" dirty="0"/>
          </a:p>
        </p:txBody>
      </p:sp>
      <p:sp>
        <p:nvSpPr>
          <p:cNvPr id="10" name="文本框 9"/>
          <p:cNvSpPr txBox="1"/>
          <p:nvPr/>
        </p:nvSpPr>
        <p:spPr>
          <a:xfrm>
            <a:off x="1011382" y="1371600"/>
            <a:ext cx="9850582" cy="923330"/>
          </a:xfrm>
          <a:prstGeom prst="rect">
            <a:avLst/>
          </a:prstGeom>
          <a:noFill/>
        </p:spPr>
        <p:txBody>
          <a:bodyPr wrap="square" rtlCol="0">
            <a:spAutoFit/>
          </a:bodyPr>
          <a:lstStyle/>
          <a:p>
            <a:pPr marL="285750" indent="-285750">
              <a:buFont typeface="Wingdings" panose="05000000000000000000" charset="2"/>
              <a:buChar char="Ø"/>
            </a:pPr>
            <a:r>
              <a:rPr kumimoji="1" lang="zh-CN" altLang="en-US" dirty="0" smtClean="0"/>
              <a:t>首先，广告不完全等同于搜索或推荐，它首先是一项商业活动，然后才是一项在互联网环境下需要技术优化的商业活动；其次，在这一商业活动中，广告主、媒体和用户的利益都需要被认真考虑和满足，这样才能达到整个市场的平衡和不断发展。</a:t>
            </a:r>
            <a:endParaRPr kumimoji="1"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6871</Words>
  <Application>Kingsoft Office WPP</Application>
  <PresentationFormat>宽屏</PresentationFormat>
  <Paragraphs>668</Paragraphs>
  <Slides>46</Slides>
  <Notes>13</Notes>
  <HiddenSlides>0</HiddenSlides>
  <MMClips>0</MMClips>
  <ScaleCrop>false</ScaleCrop>
  <HeadingPairs>
    <vt:vector size="4" baseType="variant">
      <vt:variant>
        <vt:lpstr>主题</vt:lpstr>
      </vt:variant>
      <vt:variant>
        <vt:i4>1</vt:i4>
      </vt:variant>
      <vt:variant>
        <vt:lpstr>幻灯片标题</vt:lpstr>
      </vt:variant>
      <vt:variant>
        <vt:i4>46</vt:i4>
      </vt:variant>
    </vt:vector>
  </HeadingPairs>
  <TitlesOfParts>
    <vt:vector size="47" baseType="lpstr">
      <vt:lpstr>Office 主题</vt:lpstr>
      <vt:lpstr>程序化广告购买综述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jackie</cp:lastModifiedBy>
  <cp:revision>121</cp:revision>
  <dcterms:created xsi:type="dcterms:W3CDTF">2016-07-27T08:25:28Z</dcterms:created>
  <dcterms:modified xsi:type="dcterms:W3CDTF">2016-07-27T08:25:28Z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